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4"/>
  </p:sldMasterIdLst>
  <p:notesMasterIdLst>
    <p:notesMasterId r:id="rId39"/>
  </p:notesMasterIdLst>
  <p:handoutMasterIdLst>
    <p:handoutMasterId r:id="rId40"/>
  </p:handoutMasterIdLst>
  <p:sldIdLst>
    <p:sldId id="256" r:id="rId5"/>
    <p:sldId id="275" r:id="rId6"/>
    <p:sldId id="287" r:id="rId7"/>
    <p:sldId id="296" r:id="rId8"/>
    <p:sldId id="294" r:id="rId9"/>
    <p:sldId id="288" r:id="rId10"/>
    <p:sldId id="291" r:id="rId11"/>
    <p:sldId id="292" r:id="rId12"/>
    <p:sldId id="276" r:id="rId13"/>
    <p:sldId id="293" r:id="rId14"/>
    <p:sldId id="290" r:id="rId15"/>
    <p:sldId id="289" r:id="rId16"/>
    <p:sldId id="278" r:id="rId17"/>
    <p:sldId id="279" r:id="rId18"/>
    <p:sldId id="280" r:id="rId19"/>
    <p:sldId id="277" r:id="rId20"/>
    <p:sldId id="281" r:id="rId21"/>
    <p:sldId id="283" r:id="rId22"/>
    <p:sldId id="284" r:id="rId23"/>
    <p:sldId id="297" r:id="rId24"/>
    <p:sldId id="282" r:id="rId25"/>
    <p:sldId id="298" r:id="rId26"/>
    <p:sldId id="299" r:id="rId27"/>
    <p:sldId id="301" r:id="rId28"/>
    <p:sldId id="295" r:id="rId29"/>
    <p:sldId id="300" r:id="rId30"/>
    <p:sldId id="261" r:id="rId31"/>
    <p:sldId id="262" r:id="rId32"/>
    <p:sldId id="263" r:id="rId33"/>
    <p:sldId id="264" r:id="rId34"/>
    <p:sldId id="265" r:id="rId35"/>
    <p:sldId id="266" r:id="rId36"/>
    <p:sldId id="272" r:id="rId37"/>
    <p:sldId id="271" r:id="rId3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E8ABED1-BF61-D840-872E-C363D74C6E45}">
          <p14:sldIdLst>
            <p14:sldId id="256"/>
            <p14:sldId id="275"/>
          </p14:sldIdLst>
        </p14:section>
        <p14:section name="Introduction" id="{B373D479-4243-A245-B633-F3247BB5CDF8}">
          <p14:sldIdLst>
            <p14:sldId id="287"/>
            <p14:sldId id="296"/>
            <p14:sldId id="294"/>
            <p14:sldId id="288"/>
            <p14:sldId id="291"/>
            <p14:sldId id="292"/>
            <p14:sldId id="276"/>
            <p14:sldId id="293"/>
            <p14:sldId id="290"/>
            <p14:sldId id="289"/>
          </p14:sldIdLst>
        </p14:section>
        <p14:section name="Overview of the tracks&#10;Overview of the tracks&#10;Overview of the tarcks" id="{E41FDCB5-4B6B-CA42-B7D9-EF28B96D65D4}">
          <p14:sldIdLst>
            <p14:sldId id="278"/>
            <p14:sldId id="279"/>
            <p14:sldId id="280"/>
            <p14:sldId id="277"/>
            <p14:sldId id="281"/>
            <p14:sldId id="283"/>
            <p14:sldId id="284"/>
          </p14:sldIdLst>
        </p14:section>
        <p14:section name="Tech-Advanced Model" id="{D8F3A7FA-24B9-9A47-8A57-67A11C25152E}">
          <p14:sldIdLst>
            <p14:sldId id="297"/>
            <p14:sldId id="282"/>
            <p14:sldId id="298"/>
            <p14:sldId id="299"/>
            <p14:sldId id="301"/>
            <p14:sldId id="295"/>
            <p14:sldId id="300"/>
          </p14:sldIdLst>
        </p14:section>
        <p14:section name="Intro to AI" id="{BB126947-56B0-7941-8F1F-54E307DC8751}">
          <p14:sldIdLst>
            <p14:sldId id="261"/>
            <p14:sldId id="262"/>
            <p14:sldId id="263"/>
            <p14:sldId id="264"/>
            <p14:sldId id="265"/>
            <p14:sldId id="266"/>
            <p14:sldId id="272"/>
            <p14:sldId id="271"/>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CEF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79" autoAdjust="0"/>
    <p:restoredTop sz="84653" autoAdjust="0"/>
  </p:normalViewPr>
  <p:slideViewPr>
    <p:cSldViewPr snapToGrid="0">
      <p:cViewPr varScale="1">
        <p:scale>
          <a:sx n="75" d="100"/>
          <a:sy n="75" d="100"/>
        </p:scale>
        <p:origin x="783" y="3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48" d="100"/>
          <a:sy n="48" d="100"/>
        </p:scale>
        <p:origin x="2752" y="3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notesMaster" Target="notesMasters/notes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884B0A-D17A-4163-BBB0-64C091B1BB93}" type="doc">
      <dgm:prSet loTypeId="urn:microsoft.com/office/officeart/2005/8/layout/venn1" loCatId="relationship" qsTypeId="urn:microsoft.com/office/officeart/2005/8/quickstyle/simple1" qsCatId="simple" csTypeId="urn:microsoft.com/office/officeart/2005/8/colors/colorful1" csCatId="colorful" phldr="1"/>
      <dgm:spPr/>
    </dgm:pt>
    <dgm:pt modelId="{BAC2B563-D633-40F1-AF8C-BBD3798185BB}">
      <dgm:prSet phldrT="[Text]"/>
      <dgm:spPr/>
      <dgm:t>
        <a:bodyPr/>
        <a:lstStyle/>
        <a:p>
          <a:r>
            <a:rPr lang="en-IN"/>
            <a:t>ML : </a:t>
          </a:r>
          <a:r>
            <a:rPr kumimoji="0" lang="en-US" altLang="en-US" b="0" i="0" u="none" strike="noStrike" cap="none" normalizeH="0" baseline="0">
              <a:ln/>
              <a:effectLst/>
              <a:latin typeface="Arial" panose="020B0604020202020204" pitchFamily="34" charset="0"/>
            </a:rPr>
            <a:t>Algorithms learning from data.</a:t>
          </a:r>
          <a:endParaRPr lang="en-IN" dirty="0"/>
        </a:p>
      </dgm:t>
    </dgm:pt>
    <dgm:pt modelId="{7DEC8769-354B-447B-936B-771E44100D89}" type="parTrans" cxnId="{A213DC9B-A079-40F6-8D90-8F37874C4EBE}">
      <dgm:prSet/>
      <dgm:spPr/>
      <dgm:t>
        <a:bodyPr/>
        <a:lstStyle/>
        <a:p>
          <a:endParaRPr lang="en-IN"/>
        </a:p>
      </dgm:t>
    </dgm:pt>
    <dgm:pt modelId="{02C5261C-8806-4B33-93FD-3E6A45601183}" type="sibTrans" cxnId="{A213DC9B-A079-40F6-8D90-8F37874C4EBE}">
      <dgm:prSet/>
      <dgm:spPr/>
      <dgm:t>
        <a:bodyPr/>
        <a:lstStyle/>
        <a:p>
          <a:endParaRPr lang="en-IN"/>
        </a:p>
      </dgm:t>
    </dgm:pt>
    <dgm:pt modelId="{8BF4C83F-29FB-481D-967E-DAEEEB685C1C}">
      <dgm:prSet phldrT="[Text]"/>
      <dgm:spPr/>
      <dgm:t>
        <a:bodyPr/>
        <a:lstStyle/>
        <a:p>
          <a:r>
            <a:rPr lang="en-IN" dirty="0"/>
            <a:t>AI : </a:t>
          </a:r>
          <a:r>
            <a:rPr kumimoji="0" lang="en-US" altLang="en-US" b="0" i="0" u="none" strike="noStrike" cap="none" normalizeH="0" baseline="0" dirty="0">
              <a:ln/>
              <a:effectLst/>
              <a:latin typeface="Arial" panose="020B0604020202020204" pitchFamily="34" charset="0"/>
            </a:rPr>
            <a:t>The umbrella term that includes ML/DL and extends to reasoning, problem-solving, and creative tasks. </a:t>
          </a:r>
          <a:endParaRPr lang="en-IN" dirty="0"/>
        </a:p>
      </dgm:t>
    </dgm:pt>
    <dgm:pt modelId="{857AAB4F-549C-4860-B5EA-B7855E3F24E3}" type="parTrans" cxnId="{CFCC1DC7-B26A-43A8-8247-86B864C22828}">
      <dgm:prSet/>
      <dgm:spPr/>
      <dgm:t>
        <a:bodyPr/>
        <a:lstStyle/>
        <a:p>
          <a:endParaRPr lang="en-IN"/>
        </a:p>
      </dgm:t>
    </dgm:pt>
    <dgm:pt modelId="{9B9CD5FC-4071-4052-B51D-0D04600E6835}" type="sibTrans" cxnId="{CFCC1DC7-B26A-43A8-8247-86B864C22828}">
      <dgm:prSet/>
      <dgm:spPr/>
      <dgm:t>
        <a:bodyPr/>
        <a:lstStyle/>
        <a:p>
          <a:endParaRPr lang="en-IN"/>
        </a:p>
      </dgm:t>
    </dgm:pt>
    <dgm:pt modelId="{1FED9B4A-644E-4A17-A26E-6CDA643BFE96}">
      <dgm:prSet phldrT="[Text]"/>
      <dgm:spPr/>
      <dgm:t>
        <a:bodyPr/>
        <a:lstStyle/>
        <a:p>
          <a:r>
            <a:rPr lang="en-IN" dirty="0"/>
            <a:t>DL : </a:t>
          </a:r>
          <a:r>
            <a:rPr kumimoji="0" lang="en-US" altLang="en-US" b="0" i="0" u="none" strike="noStrike" cap="none" normalizeH="0" baseline="0" dirty="0">
              <a:ln/>
              <a:effectLst/>
              <a:latin typeface="Arial" panose="020B0604020202020204" pitchFamily="34" charset="0"/>
            </a:rPr>
            <a:t>Subset of ML using neural networks for complex tasks.</a:t>
          </a:r>
          <a:endParaRPr lang="en-IN" dirty="0"/>
        </a:p>
      </dgm:t>
    </dgm:pt>
    <dgm:pt modelId="{FCF8B4F4-4883-464D-BA9C-365C1584A55D}" type="parTrans" cxnId="{B0FBB6C2-CF25-4F4D-8A1D-7329303AE44D}">
      <dgm:prSet/>
      <dgm:spPr/>
      <dgm:t>
        <a:bodyPr/>
        <a:lstStyle/>
        <a:p>
          <a:endParaRPr lang="en-IN"/>
        </a:p>
      </dgm:t>
    </dgm:pt>
    <dgm:pt modelId="{E8698EEC-0EF1-46FA-B66B-73311412F091}" type="sibTrans" cxnId="{B0FBB6C2-CF25-4F4D-8A1D-7329303AE44D}">
      <dgm:prSet/>
      <dgm:spPr/>
      <dgm:t>
        <a:bodyPr/>
        <a:lstStyle/>
        <a:p>
          <a:endParaRPr lang="en-IN"/>
        </a:p>
      </dgm:t>
    </dgm:pt>
    <dgm:pt modelId="{5545C8C1-E923-4E1E-A8EA-93420E2042B3}" type="pres">
      <dgm:prSet presAssocID="{6E884B0A-D17A-4163-BBB0-64C091B1BB93}" presName="compositeShape" presStyleCnt="0">
        <dgm:presLayoutVars>
          <dgm:chMax val="7"/>
          <dgm:dir/>
          <dgm:resizeHandles val="exact"/>
        </dgm:presLayoutVars>
      </dgm:prSet>
      <dgm:spPr/>
    </dgm:pt>
    <dgm:pt modelId="{8FAFAEE8-BC80-473F-AA90-163E1134A3B6}" type="pres">
      <dgm:prSet presAssocID="{BAC2B563-D633-40F1-AF8C-BBD3798185BB}" presName="circ1" presStyleLbl="vennNode1" presStyleIdx="0" presStyleCnt="3"/>
      <dgm:spPr/>
    </dgm:pt>
    <dgm:pt modelId="{E0D7B9EA-33B0-4011-B44D-05E08B393792}" type="pres">
      <dgm:prSet presAssocID="{BAC2B563-D633-40F1-AF8C-BBD3798185BB}" presName="circ1Tx" presStyleLbl="revTx" presStyleIdx="0" presStyleCnt="0">
        <dgm:presLayoutVars>
          <dgm:chMax val="0"/>
          <dgm:chPref val="0"/>
          <dgm:bulletEnabled val="1"/>
        </dgm:presLayoutVars>
      </dgm:prSet>
      <dgm:spPr/>
    </dgm:pt>
    <dgm:pt modelId="{33736B54-0209-43D2-83EB-574CC8743FEB}" type="pres">
      <dgm:prSet presAssocID="{8BF4C83F-29FB-481D-967E-DAEEEB685C1C}" presName="circ2" presStyleLbl="vennNode1" presStyleIdx="1" presStyleCnt="3"/>
      <dgm:spPr/>
    </dgm:pt>
    <dgm:pt modelId="{181BA843-42B0-4CD1-B94A-89D0E926E46E}" type="pres">
      <dgm:prSet presAssocID="{8BF4C83F-29FB-481D-967E-DAEEEB685C1C}" presName="circ2Tx" presStyleLbl="revTx" presStyleIdx="0" presStyleCnt="0">
        <dgm:presLayoutVars>
          <dgm:chMax val="0"/>
          <dgm:chPref val="0"/>
          <dgm:bulletEnabled val="1"/>
        </dgm:presLayoutVars>
      </dgm:prSet>
      <dgm:spPr/>
    </dgm:pt>
    <dgm:pt modelId="{D478E6F3-BA37-4F45-80E6-B90F96BC5E0B}" type="pres">
      <dgm:prSet presAssocID="{1FED9B4A-644E-4A17-A26E-6CDA643BFE96}" presName="circ3" presStyleLbl="vennNode1" presStyleIdx="2" presStyleCnt="3"/>
      <dgm:spPr/>
    </dgm:pt>
    <dgm:pt modelId="{CF830383-9F2B-4D39-A0D2-BC5E49FA002D}" type="pres">
      <dgm:prSet presAssocID="{1FED9B4A-644E-4A17-A26E-6CDA643BFE96}" presName="circ3Tx" presStyleLbl="revTx" presStyleIdx="0" presStyleCnt="0">
        <dgm:presLayoutVars>
          <dgm:chMax val="0"/>
          <dgm:chPref val="0"/>
          <dgm:bulletEnabled val="1"/>
        </dgm:presLayoutVars>
      </dgm:prSet>
      <dgm:spPr/>
    </dgm:pt>
  </dgm:ptLst>
  <dgm:cxnLst>
    <dgm:cxn modelId="{2EF89E28-79B9-4CF0-99EF-D13F1104E701}" type="presOf" srcId="{6E884B0A-D17A-4163-BBB0-64C091B1BB93}" destId="{5545C8C1-E923-4E1E-A8EA-93420E2042B3}" srcOrd="0" destOrd="0" presId="urn:microsoft.com/office/officeart/2005/8/layout/venn1"/>
    <dgm:cxn modelId="{C353065E-C6CB-418A-9DBE-369D980F9033}" type="presOf" srcId="{1FED9B4A-644E-4A17-A26E-6CDA643BFE96}" destId="{CF830383-9F2B-4D39-A0D2-BC5E49FA002D}" srcOrd="1" destOrd="0" presId="urn:microsoft.com/office/officeart/2005/8/layout/venn1"/>
    <dgm:cxn modelId="{5C6B4F62-8B1B-4927-B9F9-15C70A7F7F32}" type="presOf" srcId="{8BF4C83F-29FB-481D-967E-DAEEEB685C1C}" destId="{33736B54-0209-43D2-83EB-574CC8743FEB}" srcOrd="0" destOrd="0" presId="urn:microsoft.com/office/officeart/2005/8/layout/venn1"/>
    <dgm:cxn modelId="{22CEF863-1613-4793-A123-690DBE435CCE}" type="presOf" srcId="{BAC2B563-D633-40F1-AF8C-BBD3798185BB}" destId="{E0D7B9EA-33B0-4011-B44D-05E08B393792}" srcOrd="1" destOrd="0" presId="urn:microsoft.com/office/officeart/2005/8/layout/venn1"/>
    <dgm:cxn modelId="{FF8C2B56-DE14-4E0B-AA6C-32260B89F2D7}" type="presOf" srcId="{1FED9B4A-644E-4A17-A26E-6CDA643BFE96}" destId="{D478E6F3-BA37-4F45-80E6-B90F96BC5E0B}" srcOrd="0" destOrd="0" presId="urn:microsoft.com/office/officeart/2005/8/layout/venn1"/>
    <dgm:cxn modelId="{A213DC9B-A079-40F6-8D90-8F37874C4EBE}" srcId="{6E884B0A-D17A-4163-BBB0-64C091B1BB93}" destId="{BAC2B563-D633-40F1-AF8C-BBD3798185BB}" srcOrd="0" destOrd="0" parTransId="{7DEC8769-354B-447B-936B-771E44100D89}" sibTransId="{02C5261C-8806-4B33-93FD-3E6A45601183}"/>
    <dgm:cxn modelId="{511C1CA2-751F-4595-A8A2-4C8599871348}" type="presOf" srcId="{BAC2B563-D633-40F1-AF8C-BBD3798185BB}" destId="{8FAFAEE8-BC80-473F-AA90-163E1134A3B6}" srcOrd="0" destOrd="0" presId="urn:microsoft.com/office/officeart/2005/8/layout/venn1"/>
    <dgm:cxn modelId="{1F636EBF-2AB2-4CB0-BE69-A7F197FF7A7A}" type="presOf" srcId="{8BF4C83F-29FB-481D-967E-DAEEEB685C1C}" destId="{181BA843-42B0-4CD1-B94A-89D0E926E46E}" srcOrd="1" destOrd="0" presId="urn:microsoft.com/office/officeart/2005/8/layout/venn1"/>
    <dgm:cxn modelId="{B0FBB6C2-CF25-4F4D-8A1D-7329303AE44D}" srcId="{6E884B0A-D17A-4163-BBB0-64C091B1BB93}" destId="{1FED9B4A-644E-4A17-A26E-6CDA643BFE96}" srcOrd="2" destOrd="0" parTransId="{FCF8B4F4-4883-464D-BA9C-365C1584A55D}" sibTransId="{E8698EEC-0EF1-46FA-B66B-73311412F091}"/>
    <dgm:cxn modelId="{CFCC1DC7-B26A-43A8-8247-86B864C22828}" srcId="{6E884B0A-D17A-4163-BBB0-64C091B1BB93}" destId="{8BF4C83F-29FB-481D-967E-DAEEEB685C1C}" srcOrd="1" destOrd="0" parTransId="{857AAB4F-549C-4860-B5EA-B7855E3F24E3}" sibTransId="{9B9CD5FC-4071-4052-B51D-0D04600E6835}"/>
    <dgm:cxn modelId="{D90B5F6E-4024-4159-85A2-F0C81AD72BFD}" type="presParOf" srcId="{5545C8C1-E923-4E1E-A8EA-93420E2042B3}" destId="{8FAFAEE8-BC80-473F-AA90-163E1134A3B6}" srcOrd="0" destOrd="0" presId="urn:microsoft.com/office/officeart/2005/8/layout/venn1"/>
    <dgm:cxn modelId="{D86F085D-6779-4CA9-9051-8396FF688CFE}" type="presParOf" srcId="{5545C8C1-E923-4E1E-A8EA-93420E2042B3}" destId="{E0D7B9EA-33B0-4011-B44D-05E08B393792}" srcOrd="1" destOrd="0" presId="urn:microsoft.com/office/officeart/2005/8/layout/venn1"/>
    <dgm:cxn modelId="{87AF1610-46EA-4883-AAEF-3BC574DD45F0}" type="presParOf" srcId="{5545C8C1-E923-4E1E-A8EA-93420E2042B3}" destId="{33736B54-0209-43D2-83EB-574CC8743FEB}" srcOrd="2" destOrd="0" presId="urn:microsoft.com/office/officeart/2005/8/layout/venn1"/>
    <dgm:cxn modelId="{EC86D2AF-6518-404B-A080-E4D109F8370E}" type="presParOf" srcId="{5545C8C1-E923-4E1E-A8EA-93420E2042B3}" destId="{181BA843-42B0-4CD1-B94A-89D0E926E46E}" srcOrd="3" destOrd="0" presId="urn:microsoft.com/office/officeart/2005/8/layout/venn1"/>
    <dgm:cxn modelId="{3F1503AE-BBC9-46D3-A1FD-7B4D57049D90}" type="presParOf" srcId="{5545C8C1-E923-4E1E-A8EA-93420E2042B3}" destId="{D478E6F3-BA37-4F45-80E6-B90F96BC5E0B}" srcOrd="4" destOrd="0" presId="urn:microsoft.com/office/officeart/2005/8/layout/venn1"/>
    <dgm:cxn modelId="{93913522-5E7B-4AB3-B81C-9EE0BED7F894}" type="presParOf" srcId="{5545C8C1-E923-4E1E-A8EA-93420E2042B3}" destId="{CF830383-9F2B-4D39-A0D2-BC5E49FA002D}"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FF9BBB3-60DF-4D4B-80E4-C0106285E150}" type="doc">
      <dgm:prSet loTypeId="urn:microsoft.com/office/officeart/2005/8/layout/hList1" loCatId="list" qsTypeId="urn:microsoft.com/office/officeart/2005/8/quickstyle/simple1" qsCatId="simple" csTypeId="urn:microsoft.com/office/officeart/2005/8/colors/colorful1" csCatId="colorful" phldr="1"/>
      <dgm:spPr/>
      <dgm:t>
        <a:bodyPr/>
        <a:lstStyle/>
        <a:p>
          <a:endParaRPr lang="en-IN"/>
        </a:p>
      </dgm:t>
    </dgm:pt>
    <dgm:pt modelId="{4F02BEF9-7402-472B-B27F-1A4A9F50D5E4}">
      <dgm:prSet phldrT="[Text]" custT="1"/>
      <dgm:spPr/>
      <dgm:t>
        <a:bodyPr/>
        <a:lstStyle/>
        <a:p>
          <a:r>
            <a:rPr kumimoji="0" lang="en-US" altLang="en-US" sz="1800" b="1" i="0" u="none" strike="noStrike" cap="none" normalizeH="0" baseline="0" dirty="0">
              <a:ln/>
              <a:effectLst/>
            </a:rPr>
            <a:t>Banking &amp; Finance</a:t>
          </a:r>
          <a:r>
            <a:rPr kumimoji="0" lang="en-US" altLang="en-US" sz="1800" b="0" i="0" u="none" strike="noStrike" cap="none" normalizeH="0" baseline="0" dirty="0">
              <a:ln/>
              <a:effectLst/>
            </a:rPr>
            <a:t>:</a:t>
          </a:r>
          <a:endParaRPr lang="en-IN" sz="1800" dirty="0"/>
        </a:p>
      </dgm:t>
    </dgm:pt>
    <dgm:pt modelId="{B3EDAD05-1A89-40C7-8BBD-9763307ED4F6}" type="parTrans" cxnId="{A14A4F79-66C2-47A2-9221-6A5C2D490ED8}">
      <dgm:prSet/>
      <dgm:spPr/>
      <dgm:t>
        <a:bodyPr/>
        <a:lstStyle/>
        <a:p>
          <a:endParaRPr lang="en-IN" sz="2400"/>
        </a:p>
      </dgm:t>
    </dgm:pt>
    <dgm:pt modelId="{756A2C11-5929-4C94-9B19-98CD12006E7F}" type="sibTrans" cxnId="{A14A4F79-66C2-47A2-9221-6A5C2D490ED8}">
      <dgm:prSet/>
      <dgm:spPr/>
      <dgm:t>
        <a:bodyPr/>
        <a:lstStyle/>
        <a:p>
          <a:endParaRPr lang="en-IN" sz="2400"/>
        </a:p>
      </dgm:t>
    </dgm:pt>
    <dgm:pt modelId="{F9872AE1-C4E0-4414-B6D7-C38EE639E1E4}">
      <dgm:prSet custT="1"/>
      <dgm:spPr/>
      <dgm:t>
        <a:bodyPr/>
        <a:lstStyle/>
        <a:p>
          <a:r>
            <a:rPr kumimoji="0" lang="en-US" altLang="en-US" sz="1800" b="1" i="0" u="none" strike="noStrike" cap="none" normalizeH="0" baseline="0">
              <a:ln/>
              <a:effectLst/>
            </a:rPr>
            <a:t>Healthcare</a:t>
          </a:r>
          <a:r>
            <a:rPr kumimoji="0" lang="en-US" altLang="en-US" sz="1800" b="0" i="0" u="none" strike="noStrike" cap="none" normalizeH="0" baseline="0">
              <a:ln/>
              <a:effectLst/>
            </a:rPr>
            <a:t>:</a:t>
          </a:r>
          <a:endParaRPr kumimoji="0" lang="en-US" altLang="en-US" sz="1800" b="0" i="0" u="none" strike="noStrike" cap="none" normalizeH="0" baseline="0" dirty="0">
            <a:ln/>
            <a:effectLst/>
          </a:endParaRPr>
        </a:p>
      </dgm:t>
    </dgm:pt>
    <dgm:pt modelId="{7792C2F9-0C34-4A5C-9FE5-865C380CF132}" type="parTrans" cxnId="{CB2718CA-6109-45AD-84A2-DB51916BAF74}">
      <dgm:prSet/>
      <dgm:spPr/>
      <dgm:t>
        <a:bodyPr/>
        <a:lstStyle/>
        <a:p>
          <a:endParaRPr lang="en-IN" sz="2400"/>
        </a:p>
      </dgm:t>
    </dgm:pt>
    <dgm:pt modelId="{D9556DB5-ACDD-4FC7-932B-7DDA9EC482F3}" type="sibTrans" cxnId="{CB2718CA-6109-45AD-84A2-DB51916BAF74}">
      <dgm:prSet/>
      <dgm:spPr/>
      <dgm:t>
        <a:bodyPr/>
        <a:lstStyle/>
        <a:p>
          <a:endParaRPr lang="en-IN" sz="2400"/>
        </a:p>
      </dgm:t>
    </dgm:pt>
    <dgm:pt modelId="{B0A50069-E660-4E24-987B-5FAB8D8B85E0}">
      <dgm:prSet custT="1"/>
      <dgm:spPr/>
      <dgm:t>
        <a:bodyPr/>
        <a:lstStyle/>
        <a:p>
          <a:r>
            <a:rPr kumimoji="0" lang="en-US" altLang="en-US" sz="1800" b="1" i="0" u="none" strike="noStrike" cap="none" normalizeH="0" baseline="0">
              <a:ln/>
              <a:effectLst/>
            </a:rPr>
            <a:t>E-commerce</a:t>
          </a:r>
          <a:r>
            <a:rPr kumimoji="0" lang="en-US" altLang="en-US" sz="1800" b="0" i="0" u="none" strike="noStrike" cap="none" normalizeH="0" baseline="0">
              <a:ln/>
              <a:effectLst/>
            </a:rPr>
            <a:t>:</a:t>
          </a:r>
          <a:endParaRPr kumimoji="0" lang="en-US" altLang="en-US" sz="1800" b="0" i="0" u="none" strike="noStrike" cap="none" normalizeH="0" baseline="0" dirty="0">
            <a:ln/>
            <a:effectLst/>
          </a:endParaRPr>
        </a:p>
      </dgm:t>
    </dgm:pt>
    <dgm:pt modelId="{4FFB814F-D24D-484F-97DF-4109ABB66E0A}" type="parTrans" cxnId="{23E2F322-0997-4FB7-820E-24DA2FE72EE8}">
      <dgm:prSet/>
      <dgm:spPr/>
      <dgm:t>
        <a:bodyPr/>
        <a:lstStyle/>
        <a:p>
          <a:endParaRPr lang="en-IN" sz="2400"/>
        </a:p>
      </dgm:t>
    </dgm:pt>
    <dgm:pt modelId="{F1816F34-D0AA-46D1-B364-F25B7A587F44}" type="sibTrans" cxnId="{23E2F322-0997-4FB7-820E-24DA2FE72EE8}">
      <dgm:prSet/>
      <dgm:spPr/>
      <dgm:t>
        <a:bodyPr/>
        <a:lstStyle/>
        <a:p>
          <a:endParaRPr lang="en-IN" sz="2400"/>
        </a:p>
      </dgm:t>
    </dgm:pt>
    <dgm:pt modelId="{9AA63A5B-248F-43D0-8643-7EFB2EA6F34C}">
      <dgm:prSet custT="1"/>
      <dgm:spPr/>
      <dgm:t>
        <a:bodyPr/>
        <a:lstStyle/>
        <a:p>
          <a:r>
            <a:rPr kumimoji="0" lang="en-US" altLang="en-US" sz="1800" b="1" i="0" u="none" strike="noStrike" cap="none" normalizeH="0" baseline="0">
              <a:ln/>
              <a:effectLst/>
            </a:rPr>
            <a:t>EdTech</a:t>
          </a:r>
          <a:r>
            <a:rPr kumimoji="0" lang="en-US" altLang="en-US" sz="1800" b="0" i="0" u="none" strike="noStrike" cap="none" normalizeH="0" baseline="0">
              <a:ln/>
              <a:effectLst/>
            </a:rPr>
            <a:t>:</a:t>
          </a:r>
          <a:endParaRPr kumimoji="0" lang="en-US" altLang="en-US" sz="1800" b="0" i="0" u="none" strike="noStrike" cap="none" normalizeH="0" baseline="0" dirty="0">
            <a:ln/>
            <a:effectLst/>
          </a:endParaRPr>
        </a:p>
      </dgm:t>
    </dgm:pt>
    <dgm:pt modelId="{99EC4F17-94CF-4179-8C7F-52049A5119D1}" type="parTrans" cxnId="{CAA14AD8-8FC5-4CB6-9EAA-89082C16D381}">
      <dgm:prSet/>
      <dgm:spPr/>
      <dgm:t>
        <a:bodyPr/>
        <a:lstStyle/>
        <a:p>
          <a:endParaRPr lang="en-IN" sz="2400"/>
        </a:p>
      </dgm:t>
    </dgm:pt>
    <dgm:pt modelId="{D92F3ADB-64C4-4E3C-8A32-C44293513DD5}" type="sibTrans" cxnId="{CAA14AD8-8FC5-4CB6-9EAA-89082C16D381}">
      <dgm:prSet/>
      <dgm:spPr/>
      <dgm:t>
        <a:bodyPr/>
        <a:lstStyle/>
        <a:p>
          <a:endParaRPr lang="en-IN" sz="2400"/>
        </a:p>
      </dgm:t>
    </dgm:pt>
    <dgm:pt modelId="{1CB954C8-5ED9-4D39-BAC1-92522AC41F81}">
      <dgm:prSet custT="1"/>
      <dgm:spPr/>
      <dgm:t>
        <a:bodyPr/>
        <a:lstStyle/>
        <a:p>
          <a:r>
            <a:rPr kumimoji="0" lang="en-US" altLang="en-US" sz="1800" b="0" i="0" u="none" strike="noStrike" cap="none" normalizeH="0" baseline="0">
              <a:ln/>
              <a:effectLst/>
            </a:rPr>
            <a:t>Adaptive learning platforms, virtual tutors, content curation for learners. </a:t>
          </a:r>
          <a:endParaRPr kumimoji="0" lang="en-US" altLang="en-US" sz="1800" b="0" i="0" u="none" strike="noStrike" cap="none" normalizeH="0" baseline="0" dirty="0">
            <a:ln/>
            <a:effectLst/>
          </a:endParaRPr>
        </a:p>
      </dgm:t>
    </dgm:pt>
    <dgm:pt modelId="{9921B739-4E4E-4D3B-9E0B-282CF84E4B27}" type="parTrans" cxnId="{D52868CE-7DEA-484A-AF06-1329B8B8D64E}">
      <dgm:prSet/>
      <dgm:spPr/>
      <dgm:t>
        <a:bodyPr/>
        <a:lstStyle/>
        <a:p>
          <a:endParaRPr lang="en-IN" sz="2400"/>
        </a:p>
      </dgm:t>
    </dgm:pt>
    <dgm:pt modelId="{A78B0DA4-1F77-449C-B1F1-DDE49A809690}" type="sibTrans" cxnId="{D52868CE-7DEA-484A-AF06-1329B8B8D64E}">
      <dgm:prSet/>
      <dgm:spPr/>
      <dgm:t>
        <a:bodyPr/>
        <a:lstStyle/>
        <a:p>
          <a:endParaRPr lang="en-IN" sz="2400"/>
        </a:p>
      </dgm:t>
    </dgm:pt>
    <dgm:pt modelId="{64CD181C-BC54-4D7E-BF74-EFD6E263F6B5}">
      <dgm:prSet custT="1"/>
      <dgm:spPr/>
      <dgm:t>
        <a:bodyPr/>
        <a:lstStyle/>
        <a:p>
          <a:r>
            <a:rPr kumimoji="0" lang="en-US" altLang="en-US" sz="1800" b="0" i="0" u="none" strike="noStrike" cap="none" normalizeH="0" baseline="0" dirty="0">
              <a:ln/>
              <a:effectLst/>
            </a:rPr>
            <a:t>Recommendation engines, personalized marketing, AI-driven inventory management.</a:t>
          </a:r>
        </a:p>
      </dgm:t>
    </dgm:pt>
    <dgm:pt modelId="{DD381045-3821-4CD9-BB93-2B71DDAE230D}" type="parTrans" cxnId="{794A12E3-7A0F-4801-B9B3-7E7296DB6BA5}">
      <dgm:prSet/>
      <dgm:spPr/>
      <dgm:t>
        <a:bodyPr/>
        <a:lstStyle/>
        <a:p>
          <a:endParaRPr lang="en-IN" sz="2400"/>
        </a:p>
      </dgm:t>
    </dgm:pt>
    <dgm:pt modelId="{9D390825-B45E-4EAE-9E6E-8B57B8FFCB41}" type="sibTrans" cxnId="{794A12E3-7A0F-4801-B9B3-7E7296DB6BA5}">
      <dgm:prSet/>
      <dgm:spPr/>
      <dgm:t>
        <a:bodyPr/>
        <a:lstStyle/>
        <a:p>
          <a:endParaRPr lang="en-IN" sz="2400"/>
        </a:p>
      </dgm:t>
    </dgm:pt>
    <dgm:pt modelId="{0AAE7C04-FD22-4939-8A71-A9DBC99C6349}">
      <dgm:prSet custT="1"/>
      <dgm:spPr/>
      <dgm:t>
        <a:bodyPr/>
        <a:lstStyle/>
        <a:p>
          <a:r>
            <a:rPr kumimoji="0" lang="en-US" altLang="en-US" sz="1800" b="0" i="0" u="none" strike="noStrike" cap="none" normalizeH="0" baseline="0">
              <a:ln/>
              <a:effectLst/>
            </a:rPr>
            <a:t>Predictive diagnostics, drug discovery, virtual health assistants.</a:t>
          </a:r>
          <a:endParaRPr kumimoji="0" lang="en-US" altLang="en-US" sz="1800" b="0" i="0" u="none" strike="noStrike" cap="none" normalizeH="0" baseline="0" dirty="0">
            <a:ln/>
            <a:effectLst/>
          </a:endParaRPr>
        </a:p>
      </dgm:t>
    </dgm:pt>
    <dgm:pt modelId="{BE4EB873-5336-4246-A040-C60450D8F903}" type="parTrans" cxnId="{B38D4224-89BB-49AF-868F-769C058359FF}">
      <dgm:prSet/>
      <dgm:spPr/>
      <dgm:t>
        <a:bodyPr/>
        <a:lstStyle/>
        <a:p>
          <a:endParaRPr lang="en-IN" sz="2400"/>
        </a:p>
      </dgm:t>
    </dgm:pt>
    <dgm:pt modelId="{5E0B3F3C-2B93-4DD2-BD57-A8E0B5B5A51E}" type="sibTrans" cxnId="{B38D4224-89BB-49AF-868F-769C058359FF}">
      <dgm:prSet/>
      <dgm:spPr/>
      <dgm:t>
        <a:bodyPr/>
        <a:lstStyle/>
        <a:p>
          <a:endParaRPr lang="en-IN" sz="2400"/>
        </a:p>
      </dgm:t>
    </dgm:pt>
    <dgm:pt modelId="{4E714B24-44E0-4C53-9F04-402E0A52B99E}">
      <dgm:prSet phldrT="[Text]" custT="1"/>
      <dgm:spPr/>
      <dgm:t>
        <a:bodyPr/>
        <a:lstStyle/>
        <a:p>
          <a:r>
            <a:rPr kumimoji="0" lang="en-US" altLang="en-US" sz="1800" b="0" i="0" u="none" strike="noStrike" cap="none" normalizeH="0" baseline="0">
              <a:ln/>
              <a:effectLst/>
            </a:rPr>
            <a:t>Fraud detection, personalized financial planning using AI chatbots.</a:t>
          </a:r>
          <a:endParaRPr lang="en-IN" sz="1800" dirty="0"/>
        </a:p>
      </dgm:t>
    </dgm:pt>
    <dgm:pt modelId="{A6FBC129-18BE-413E-8CA9-03AE73201405}" type="parTrans" cxnId="{DD20B9B7-AACB-4B97-A4AB-102F7962141E}">
      <dgm:prSet/>
      <dgm:spPr/>
      <dgm:t>
        <a:bodyPr/>
        <a:lstStyle/>
        <a:p>
          <a:endParaRPr lang="en-IN" sz="2400"/>
        </a:p>
      </dgm:t>
    </dgm:pt>
    <dgm:pt modelId="{F6F018C0-808B-4312-8157-993E8698B727}" type="sibTrans" cxnId="{DD20B9B7-AACB-4B97-A4AB-102F7962141E}">
      <dgm:prSet/>
      <dgm:spPr/>
      <dgm:t>
        <a:bodyPr/>
        <a:lstStyle/>
        <a:p>
          <a:endParaRPr lang="en-IN" sz="2400"/>
        </a:p>
      </dgm:t>
    </dgm:pt>
    <dgm:pt modelId="{F6FBB441-99DD-4966-B88C-3D87EEB3BC2A}" type="pres">
      <dgm:prSet presAssocID="{3FF9BBB3-60DF-4D4B-80E4-C0106285E150}" presName="Name0" presStyleCnt="0">
        <dgm:presLayoutVars>
          <dgm:dir/>
          <dgm:animLvl val="lvl"/>
          <dgm:resizeHandles val="exact"/>
        </dgm:presLayoutVars>
      </dgm:prSet>
      <dgm:spPr/>
    </dgm:pt>
    <dgm:pt modelId="{8767C2C4-F955-4EB8-8560-83E8AB944973}" type="pres">
      <dgm:prSet presAssocID="{4F02BEF9-7402-472B-B27F-1A4A9F50D5E4}" presName="composite" presStyleCnt="0"/>
      <dgm:spPr/>
    </dgm:pt>
    <dgm:pt modelId="{8EC43204-7F3B-4ACC-81BF-7329FB305838}" type="pres">
      <dgm:prSet presAssocID="{4F02BEF9-7402-472B-B27F-1A4A9F50D5E4}" presName="parTx" presStyleLbl="alignNode1" presStyleIdx="0" presStyleCnt="4">
        <dgm:presLayoutVars>
          <dgm:chMax val="0"/>
          <dgm:chPref val="0"/>
          <dgm:bulletEnabled val="1"/>
        </dgm:presLayoutVars>
      </dgm:prSet>
      <dgm:spPr/>
    </dgm:pt>
    <dgm:pt modelId="{20D6CD6E-E9AA-4EC5-966F-C0F271FDAF58}" type="pres">
      <dgm:prSet presAssocID="{4F02BEF9-7402-472B-B27F-1A4A9F50D5E4}" presName="desTx" presStyleLbl="alignAccFollowNode1" presStyleIdx="0" presStyleCnt="4">
        <dgm:presLayoutVars>
          <dgm:bulletEnabled val="1"/>
        </dgm:presLayoutVars>
      </dgm:prSet>
      <dgm:spPr/>
    </dgm:pt>
    <dgm:pt modelId="{CCA66A15-1D9F-4DA0-B79F-0262ED6AB1E0}" type="pres">
      <dgm:prSet presAssocID="{756A2C11-5929-4C94-9B19-98CD12006E7F}" presName="space" presStyleCnt="0"/>
      <dgm:spPr/>
    </dgm:pt>
    <dgm:pt modelId="{0E8BF8FD-67CA-4391-A64C-7AC21D31607B}" type="pres">
      <dgm:prSet presAssocID="{F9872AE1-C4E0-4414-B6D7-C38EE639E1E4}" presName="composite" presStyleCnt="0"/>
      <dgm:spPr/>
    </dgm:pt>
    <dgm:pt modelId="{2DA315EB-53D1-452A-825E-F3B28AF42685}" type="pres">
      <dgm:prSet presAssocID="{F9872AE1-C4E0-4414-B6D7-C38EE639E1E4}" presName="parTx" presStyleLbl="alignNode1" presStyleIdx="1" presStyleCnt="4">
        <dgm:presLayoutVars>
          <dgm:chMax val="0"/>
          <dgm:chPref val="0"/>
          <dgm:bulletEnabled val="1"/>
        </dgm:presLayoutVars>
      </dgm:prSet>
      <dgm:spPr/>
    </dgm:pt>
    <dgm:pt modelId="{9D190B21-498F-42B1-A5D4-68AC833A946F}" type="pres">
      <dgm:prSet presAssocID="{F9872AE1-C4E0-4414-B6D7-C38EE639E1E4}" presName="desTx" presStyleLbl="alignAccFollowNode1" presStyleIdx="1" presStyleCnt="4">
        <dgm:presLayoutVars>
          <dgm:bulletEnabled val="1"/>
        </dgm:presLayoutVars>
      </dgm:prSet>
      <dgm:spPr/>
    </dgm:pt>
    <dgm:pt modelId="{46A576D2-FB3C-4506-93F3-B5EB0596A688}" type="pres">
      <dgm:prSet presAssocID="{D9556DB5-ACDD-4FC7-932B-7DDA9EC482F3}" presName="space" presStyleCnt="0"/>
      <dgm:spPr/>
    </dgm:pt>
    <dgm:pt modelId="{530F6320-6896-4083-872B-608115236324}" type="pres">
      <dgm:prSet presAssocID="{B0A50069-E660-4E24-987B-5FAB8D8B85E0}" presName="composite" presStyleCnt="0"/>
      <dgm:spPr/>
    </dgm:pt>
    <dgm:pt modelId="{7D1DDCAF-5301-4B2D-9415-B39E43B0DD2B}" type="pres">
      <dgm:prSet presAssocID="{B0A50069-E660-4E24-987B-5FAB8D8B85E0}" presName="parTx" presStyleLbl="alignNode1" presStyleIdx="2" presStyleCnt="4">
        <dgm:presLayoutVars>
          <dgm:chMax val="0"/>
          <dgm:chPref val="0"/>
          <dgm:bulletEnabled val="1"/>
        </dgm:presLayoutVars>
      </dgm:prSet>
      <dgm:spPr/>
    </dgm:pt>
    <dgm:pt modelId="{A4F21F2C-4E5D-40CE-8053-DFB5A4D7E555}" type="pres">
      <dgm:prSet presAssocID="{B0A50069-E660-4E24-987B-5FAB8D8B85E0}" presName="desTx" presStyleLbl="alignAccFollowNode1" presStyleIdx="2" presStyleCnt="4" custScaleX="109097">
        <dgm:presLayoutVars>
          <dgm:bulletEnabled val="1"/>
        </dgm:presLayoutVars>
      </dgm:prSet>
      <dgm:spPr/>
    </dgm:pt>
    <dgm:pt modelId="{6FD4A270-A0CB-45F7-95C6-37D6FDA2BF35}" type="pres">
      <dgm:prSet presAssocID="{F1816F34-D0AA-46D1-B364-F25B7A587F44}" presName="space" presStyleCnt="0"/>
      <dgm:spPr/>
    </dgm:pt>
    <dgm:pt modelId="{01A6BDE1-4630-4298-9C25-763265212170}" type="pres">
      <dgm:prSet presAssocID="{9AA63A5B-248F-43D0-8643-7EFB2EA6F34C}" presName="composite" presStyleCnt="0"/>
      <dgm:spPr/>
    </dgm:pt>
    <dgm:pt modelId="{8E81EBAE-BD54-4A1C-8A7E-8C379FCD00B0}" type="pres">
      <dgm:prSet presAssocID="{9AA63A5B-248F-43D0-8643-7EFB2EA6F34C}" presName="parTx" presStyleLbl="alignNode1" presStyleIdx="3" presStyleCnt="4">
        <dgm:presLayoutVars>
          <dgm:chMax val="0"/>
          <dgm:chPref val="0"/>
          <dgm:bulletEnabled val="1"/>
        </dgm:presLayoutVars>
      </dgm:prSet>
      <dgm:spPr/>
    </dgm:pt>
    <dgm:pt modelId="{0FEFC380-EFF0-442B-8739-8341B92954D8}" type="pres">
      <dgm:prSet presAssocID="{9AA63A5B-248F-43D0-8643-7EFB2EA6F34C}" presName="desTx" presStyleLbl="alignAccFollowNode1" presStyleIdx="3" presStyleCnt="4">
        <dgm:presLayoutVars>
          <dgm:bulletEnabled val="1"/>
        </dgm:presLayoutVars>
      </dgm:prSet>
      <dgm:spPr/>
    </dgm:pt>
  </dgm:ptLst>
  <dgm:cxnLst>
    <dgm:cxn modelId="{B00F2E17-BE4A-40B4-8A4E-85515DE39209}" type="presOf" srcId="{3FF9BBB3-60DF-4D4B-80E4-C0106285E150}" destId="{F6FBB441-99DD-4966-B88C-3D87EEB3BC2A}" srcOrd="0" destOrd="0" presId="urn:microsoft.com/office/officeart/2005/8/layout/hList1"/>
    <dgm:cxn modelId="{23E2F322-0997-4FB7-820E-24DA2FE72EE8}" srcId="{3FF9BBB3-60DF-4D4B-80E4-C0106285E150}" destId="{B0A50069-E660-4E24-987B-5FAB8D8B85E0}" srcOrd="2" destOrd="0" parTransId="{4FFB814F-D24D-484F-97DF-4109ABB66E0A}" sibTransId="{F1816F34-D0AA-46D1-B364-F25B7A587F44}"/>
    <dgm:cxn modelId="{3F72A023-5F7F-4746-BE75-9744B1BC2DE9}" type="presOf" srcId="{4F02BEF9-7402-472B-B27F-1A4A9F50D5E4}" destId="{8EC43204-7F3B-4ACC-81BF-7329FB305838}" srcOrd="0" destOrd="0" presId="urn:microsoft.com/office/officeart/2005/8/layout/hList1"/>
    <dgm:cxn modelId="{B38D4224-89BB-49AF-868F-769C058359FF}" srcId="{F9872AE1-C4E0-4414-B6D7-C38EE639E1E4}" destId="{0AAE7C04-FD22-4939-8A71-A9DBC99C6349}" srcOrd="0" destOrd="0" parTransId="{BE4EB873-5336-4246-A040-C60450D8F903}" sibTransId="{5E0B3F3C-2B93-4DD2-BD57-A8E0B5B5A51E}"/>
    <dgm:cxn modelId="{4B976652-06EC-492E-881A-D70F23DE568A}" type="presOf" srcId="{F9872AE1-C4E0-4414-B6D7-C38EE639E1E4}" destId="{2DA315EB-53D1-452A-825E-F3B28AF42685}" srcOrd="0" destOrd="0" presId="urn:microsoft.com/office/officeart/2005/8/layout/hList1"/>
    <dgm:cxn modelId="{A14A4F79-66C2-47A2-9221-6A5C2D490ED8}" srcId="{3FF9BBB3-60DF-4D4B-80E4-C0106285E150}" destId="{4F02BEF9-7402-472B-B27F-1A4A9F50D5E4}" srcOrd="0" destOrd="0" parTransId="{B3EDAD05-1A89-40C7-8BBD-9763307ED4F6}" sibTransId="{756A2C11-5929-4C94-9B19-98CD12006E7F}"/>
    <dgm:cxn modelId="{8F81978D-6FD5-459A-B74C-B2A0C465BB9B}" type="presOf" srcId="{B0A50069-E660-4E24-987B-5FAB8D8B85E0}" destId="{7D1DDCAF-5301-4B2D-9415-B39E43B0DD2B}" srcOrd="0" destOrd="0" presId="urn:microsoft.com/office/officeart/2005/8/layout/hList1"/>
    <dgm:cxn modelId="{D361129E-344F-4225-986C-868D7D3984F3}" type="presOf" srcId="{1CB954C8-5ED9-4D39-BAC1-92522AC41F81}" destId="{0FEFC380-EFF0-442B-8739-8341B92954D8}" srcOrd="0" destOrd="0" presId="urn:microsoft.com/office/officeart/2005/8/layout/hList1"/>
    <dgm:cxn modelId="{F514469F-3F94-4323-8E01-28024E443978}" type="presOf" srcId="{0AAE7C04-FD22-4939-8A71-A9DBC99C6349}" destId="{9D190B21-498F-42B1-A5D4-68AC833A946F}" srcOrd="0" destOrd="0" presId="urn:microsoft.com/office/officeart/2005/8/layout/hList1"/>
    <dgm:cxn modelId="{5D2FD49F-4AB7-4D69-8F8C-00DC23349A2B}" type="presOf" srcId="{64CD181C-BC54-4D7E-BF74-EFD6E263F6B5}" destId="{A4F21F2C-4E5D-40CE-8053-DFB5A4D7E555}" srcOrd="0" destOrd="0" presId="urn:microsoft.com/office/officeart/2005/8/layout/hList1"/>
    <dgm:cxn modelId="{DD20B9B7-AACB-4B97-A4AB-102F7962141E}" srcId="{4F02BEF9-7402-472B-B27F-1A4A9F50D5E4}" destId="{4E714B24-44E0-4C53-9F04-402E0A52B99E}" srcOrd="0" destOrd="0" parTransId="{A6FBC129-18BE-413E-8CA9-03AE73201405}" sibTransId="{F6F018C0-808B-4312-8157-993E8698B727}"/>
    <dgm:cxn modelId="{CB2718CA-6109-45AD-84A2-DB51916BAF74}" srcId="{3FF9BBB3-60DF-4D4B-80E4-C0106285E150}" destId="{F9872AE1-C4E0-4414-B6D7-C38EE639E1E4}" srcOrd="1" destOrd="0" parTransId="{7792C2F9-0C34-4A5C-9FE5-865C380CF132}" sibTransId="{D9556DB5-ACDD-4FC7-932B-7DDA9EC482F3}"/>
    <dgm:cxn modelId="{D52868CE-7DEA-484A-AF06-1329B8B8D64E}" srcId="{9AA63A5B-248F-43D0-8643-7EFB2EA6F34C}" destId="{1CB954C8-5ED9-4D39-BAC1-92522AC41F81}" srcOrd="0" destOrd="0" parTransId="{9921B739-4E4E-4D3B-9E0B-282CF84E4B27}" sibTransId="{A78B0DA4-1F77-449C-B1F1-DDE49A809690}"/>
    <dgm:cxn modelId="{D18EDFCF-0D18-4855-BD3C-177E47A2DC3B}" type="presOf" srcId="{4E714B24-44E0-4C53-9F04-402E0A52B99E}" destId="{20D6CD6E-E9AA-4EC5-966F-C0F271FDAF58}" srcOrd="0" destOrd="0" presId="urn:microsoft.com/office/officeart/2005/8/layout/hList1"/>
    <dgm:cxn modelId="{CAA14AD8-8FC5-4CB6-9EAA-89082C16D381}" srcId="{3FF9BBB3-60DF-4D4B-80E4-C0106285E150}" destId="{9AA63A5B-248F-43D0-8643-7EFB2EA6F34C}" srcOrd="3" destOrd="0" parTransId="{99EC4F17-94CF-4179-8C7F-52049A5119D1}" sibTransId="{D92F3ADB-64C4-4E3C-8A32-C44293513DD5}"/>
    <dgm:cxn modelId="{794A12E3-7A0F-4801-B9B3-7E7296DB6BA5}" srcId="{B0A50069-E660-4E24-987B-5FAB8D8B85E0}" destId="{64CD181C-BC54-4D7E-BF74-EFD6E263F6B5}" srcOrd="0" destOrd="0" parTransId="{DD381045-3821-4CD9-BB93-2B71DDAE230D}" sibTransId="{9D390825-B45E-4EAE-9E6E-8B57B8FFCB41}"/>
    <dgm:cxn modelId="{4D8CE1EA-3352-48AF-9274-0CC095AE389C}" type="presOf" srcId="{9AA63A5B-248F-43D0-8643-7EFB2EA6F34C}" destId="{8E81EBAE-BD54-4A1C-8A7E-8C379FCD00B0}" srcOrd="0" destOrd="0" presId="urn:microsoft.com/office/officeart/2005/8/layout/hList1"/>
    <dgm:cxn modelId="{F6475A03-E8B0-42D7-BF4C-A2AAE388ACBD}" type="presParOf" srcId="{F6FBB441-99DD-4966-B88C-3D87EEB3BC2A}" destId="{8767C2C4-F955-4EB8-8560-83E8AB944973}" srcOrd="0" destOrd="0" presId="urn:microsoft.com/office/officeart/2005/8/layout/hList1"/>
    <dgm:cxn modelId="{466C919A-932F-4B0A-9AC2-F7462081E5C6}" type="presParOf" srcId="{8767C2C4-F955-4EB8-8560-83E8AB944973}" destId="{8EC43204-7F3B-4ACC-81BF-7329FB305838}" srcOrd="0" destOrd="0" presId="urn:microsoft.com/office/officeart/2005/8/layout/hList1"/>
    <dgm:cxn modelId="{8BD9E306-65A5-4D91-AB8E-655B9899E49C}" type="presParOf" srcId="{8767C2C4-F955-4EB8-8560-83E8AB944973}" destId="{20D6CD6E-E9AA-4EC5-966F-C0F271FDAF58}" srcOrd="1" destOrd="0" presId="urn:microsoft.com/office/officeart/2005/8/layout/hList1"/>
    <dgm:cxn modelId="{1769FE28-F944-44A0-A100-8923838B7342}" type="presParOf" srcId="{F6FBB441-99DD-4966-B88C-3D87EEB3BC2A}" destId="{CCA66A15-1D9F-4DA0-B79F-0262ED6AB1E0}" srcOrd="1" destOrd="0" presId="urn:microsoft.com/office/officeart/2005/8/layout/hList1"/>
    <dgm:cxn modelId="{2DBA47D4-9C55-4AC3-BCF2-0CA0E2F275EB}" type="presParOf" srcId="{F6FBB441-99DD-4966-B88C-3D87EEB3BC2A}" destId="{0E8BF8FD-67CA-4391-A64C-7AC21D31607B}" srcOrd="2" destOrd="0" presId="urn:microsoft.com/office/officeart/2005/8/layout/hList1"/>
    <dgm:cxn modelId="{911B34F5-6AA2-47CB-A1BF-227F6FA7BBFA}" type="presParOf" srcId="{0E8BF8FD-67CA-4391-A64C-7AC21D31607B}" destId="{2DA315EB-53D1-452A-825E-F3B28AF42685}" srcOrd="0" destOrd="0" presId="urn:microsoft.com/office/officeart/2005/8/layout/hList1"/>
    <dgm:cxn modelId="{9BC8D7B5-38FD-497F-AACA-6142CBB83F40}" type="presParOf" srcId="{0E8BF8FD-67CA-4391-A64C-7AC21D31607B}" destId="{9D190B21-498F-42B1-A5D4-68AC833A946F}" srcOrd="1" destOrd="0" presId="urn:microsoft.com/office/officeart/2005/8/layout/hList1"/>
    <dgm:cxn modelId="{427F93D3-DE01-4F61-8A20-D306AE14376B}" type="presParOf" srcId="{F6FBB441-99DD-4966-B88C-3D87EEB3BC2A}" destId="{46A576D2-FB3C-4506-93F3-B5EB0596A688}" srcOrd="3" destOrd="0" presId="urn:microsoft.com/office/officeart/2005/8/layout/hList1"/>
    <dgm:cxn modelId="{0783B2A8-859C-497D-9200-CB52D514D7D6}" type="presParOf" srcId="{F6FBB441-99DD-4966-B88C-3D87EEB3BC2A}" destId="{530F6320-6896-4083-872B-608115236324}" srcOrd="4" destOrd="0" presId="urn:microsoft.com/office/officeart/2005/8/layout/hList1"/>
    <dgm:cxn modelId="{48E4138E-3EB7-4BC0-8EF3-7F2E27A0F26D}" type="presParOf" srcId="{530F6320-6896-4083-872B-608115236324}" destId="{7D1DDCAF-5301-4B2D-9415-B39E43B0DD2B}" srcOrd="0" destOrd="0" presId="urn:microsoft.com/office/officeart/2005/8/layout/hList1"/>
    <dgm:cxn modelId="{042FF1E2-0A12-48A4-BF96-9B034CE10C0C}" type="presParOf" srcId="{530F6320-6896-4083-872B-608115236324}" destId="{A4F21F2C-4E5D-40CE-8053-DFB5A4D7E555}" srcOrd="1" destOrd="0" presId="urn:microsoft.com/office/officeart/2005/8/layout/hList1"/>
    <dgm:cxn modelId="{C617413E-CA3E-4832-98FE-E97BA1A43EF5}" type="presParOf" srcId="{F6FBB441-99DD-4966-B88C-3D87EEB3BC2A}" destId="{6FD4A270-A0CB-45F7-95C6-37D6FDA2BF35}" srcOrd="5" destOrd="0" presId="urn:microsoft.com/office/officeart/2005/8/layout/hList1"/>
    <dgm:cxn modelId="{7DB2368E-C232-4302-805C-CB45220F85F1}" type="presParOf" srcId="{F6FBB441-99DD-4966-B88C-3D87EEB3BC2A}" destId="{01A6BDE1-4630-4298-9C25-763265212170}" srcOrd="6" destOrd="0" presId="urn:microsoft.com/office/officeart/2005/8/layout/hList1"/>
    <dgm:cxn modelId="{417B351B-569D-44B8-9167-C9F76D66852E}" type="presParOf" srcId="{01A6BDE1-4630-4298-9C25-763265212170}" destId="{8E81EBAE-BD54-4A1C-8A7E-8C379FCD00B0}" srcOrd="0" destOrd="0" presId="urn:microsoft.com/office/officeart/2005/8/layout/hList1"/>
    <dgm:cxn modelId="{E2CFB7FE-17A7-4781-8C48-140F112F3D60}" type="presParOf" srcId="{01A6BDE1-4630-4298-9C25-763265212170}" destId="{0FEFC380-EFF0-442B-8739-8341B92954D8}"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AFAEE8-BC80-473F-AA90-163E1134A3B6}">
      <dsp:nvSpPr>
        <dsp:cNvPr id="0" name=""/>
        <dsp:cNvSpPr/>
      </dsp:nvSpPr>
      <dsp:spPr>
        <a:xfrm>
          <a:off x="1231199" y="55498"/>
          <a:ext cx="2663932" cy="2663932"/>
        </a:xfrm>
        <a:prstGeom prst="ellipse">
          <a:avLst/>
        </a:prstGeom>
        <a:solidFill>
          <a:schemeClr val="accent2">
            <a:alpha val="5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kern="1200"/>
            <a:t>ML : </a:t>
          </a:r>
          <a:r>
            <a:rPr kumimoji="0" lang="en-US" altLang="en-US" sz="1500" b="0" i="0" u="none" strike="noStrike" kern="1200" cap="none" normalizeH="0" baseline="0">
              <a:ln/>
              <a:effectLst/>
              <a:latin typeface="Arial" panose="020B0604020202020204" pitchFamily="34" charset="0"/>
            </a:rPr>
            <a:t>Algorithms learning from data.</a:t>
          </a:r>
          <a:endParaRPr lang="en-IN" sz="1500" kern="1200" dirty="0"/>
        </a:p>
      </dsp:txBody>
      <dsp:txXfrm>
        <a:off x="1586390" y="521686"/>
        <a:ext cx="1953550" cy="1198769"/>
      </dsp:txXfrm>
    </dsp:sp>
    <dsp:sp modelId="{33736B54-0209-43D2-83EB-574CC8743FEB}">
      <dsp:nvSpPr>
        <dsp:cNvPr id="0" name=""/>
        <dsp:cNvSpPr/>
      </dsp:nvSpPr>
      <dsp:spPr>
        <a:xfrm>
          <a:off x="2192434" y="1720456"/>
          <a:ext cx="2663932" cy="2663932"/>
        </a:xfrm>
        <a:prstGeom prst="ellipse">
          <a:avLst/>
        </a:prstGeom>
        <a:solidFill>
          <a:schemeClr val="accent3">
            <a:alpha val="5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kern="1200" dirty="0"/>
            <a:t>AI : </a:t>
          </a:r>
          <a:r>
            <a:rPr kumimoji="0" lang="en-US" altLang="en-US" sz="1500" b="0" i="0" u="none" strike="noStrike" kern="1200" cap="none" normalizeH="0" baseline="0" dirty="0">
              <a:ln/>
              <a:effectLst/>
              <a:latin typeface="Arial" panose="020B0604020202020204" pitchFamily="34" charset="0"/>
            </a:rPr>
            <a:t>The umbrella term that includes ML/DL and extends to reasoning, problem-solving, and creative tasks. </a:t>
          </a:r>
          <a:endParaRPr lang="en-IN" sz="1500" kern="1200" dirty="0"/>
        </a:p>
      </dsp:txBody>
      <dsp:txXfrm>
        <a:off x="3007154" y="2408639"/>
        <a:ext cx="1598359" cy="1465163"/>
      </dsp:txXfrm>
    </dsp:sp>
    <dsp:sp modelId="{D478E6F3-BA37-4F45-80E6-B90F96BC5E0B}">
      <dsp:nvSpPr>
        <dsp:cNvPr id="0" name=""/>
        <dsp:cNvSpPr/>
      </dsp:nvSpPr>
      <dsp:spPr>
        <a:xfrm>
          <a:off x="269963" y="1720456"/>
          <a:ext cx="2663932" cy="2663932"/>
        </a:xfrm>
        <a:prstGeom prst="ellipse">
          <a:avLst/>
        </a:prstGeom>
        <a:solidFill>
          <a:schemeClr val="accent4">
            <a:alpha val="5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kern="1200" dirty="0"/>
            <a:t>DL : </a:t>
          </a:r>
          <a:r>
            <a:rPr kumimoji="0" lang="en-US" altLang="en-US" sz="1500" b="0" i="0" u="none" strike="noStrike" kern="1200" cap="none" normalizeH="0" baseline="0" dirty="0">
              <a:ln/>
              <a:effectLst/>
              <a:latin typeface="Arial" panose="020B0604020202020204" pitchFamily="34" charset="0"/>
            </a:rPr>
            <a:t>Subset of ML using neural networks for complex tasks.</a:t>
          </a:r>
          <a:endParaRPr lang="en-IN" sz="1500" kern="1200" dirty="0"/>
        </a:p>
      </dsp:txBody>
      <dsp:txXfrm>
        <a:off x="520817" y="2408639"/>
        <a:ext cx="1598359" cy="14651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C43204-7F3B-4ACC-81BF-7329FB305838}">
      <dsp:nvSpPr>
        <dsp:cNvPr id="0" name=""/>
        <dsp:cNvSpPr/>
      </dsp:nvSpPr>
      <dsp:spPr>
        <a:xfrm>
          <a:off x="33" y="466938"/>
          <a:ext cx="1572011" cy="628804"/>
        </a:xfrm>
        <a:prstGeom prst="rect">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kumimoji="0" lang="en-US" altLang="en-US" sz="1800" b="1" i="0" u="none" strike="noStrike" kern="1200" cap="none" normalizeH="0" baseline="0" dirty="0">
              <a:ln/>
              <a:effectLst/>
            </a:rPr>
            <a:t>Banking &amp; Finance</a:t>
          </a:r>
          <a:r>
            <a:rPr kumimoji="0" lang="en-US" altLang="en-US" sz="1800" b="0" i="0" u="none" strike="noStrike" kern="1200" cap="none" normalizeH="0" baseline="0" dirty="0">
              <a:ln/>
              <a:effectLst/>
            </a:rPr>
            <a:t>:</a:t>
          </a:r>
          <a:endParaRPr lang="en-IN" sz="1800" kern="1200" dirty="0"/>
        </a:p>
      </dsp:txBody>
      <dsp:txXfrm>
        <a:off x="33" y="466938"/>
        <a:ext cx="1572011" cy="628804"/>
      </dsp:txXfrm>
    </dsp:sp>
    <dsp:sp modelId="{20D6CD6E-E9AA-4EC5-966F-C0F271FDAF58}">
      <dsp:nvSpPr>
        <dsp:cNvPr id="0" name=""/>
        <dsp:cNvSpPr/>
      </dsp:nvSpPr>
      <dsp:spPr>
        <a:xfrm>
          <a:off x="33" y="1095743"/>
          <a:ext cx="1572011" cy="2810880"/>
        </a:xfrm>
        <a:prstGeom prst="rect">
          <a:avLst/>
        </a:prstGeom>
        <a:solidFill>
          <a:schemeClr val="accent2">
            <a:tint val="40000"/>
            <a:alpha val="90000"/>
            <a:hueOff val="0"/>
            <a:satOff val="0"/>
            <a:lumOff val="0"/>
            <a:alphaOff val="0"/>
          </a:schemeClr>
        </a:solidFill>
        <a:ln w="22225"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kumimoji="0" lang="en-US" altLang="en-US" sz="1800" b="0" i="0" u="none" strike="noStrike" kern="1200" cap="none" normalizeH="0" baseline="0">
              <a:ln/>
              <a:effectLst/>
            </a:rPr>
            <a:t>Fraud detection, personalized financial planning using AI chatbots.</a:t>
          </a:r>
          <a:endParaRPr lang="en-IN" sz="1800" kern="1200" dirty="0"/>
        </a:p>
      </dsp:txBody>
      <dsp:txXfrm>
        <a:off x="33" y="1095743"/>
        <a:ext cx="1572011" cy="2810880"/>
      </dsp:txXfrm>
    </dsp:sp>
    <dsp:sp modelId="{2DA315EB-53D1-452A-825E-F3B28AF42685}">
      <dsp:nvSpPr>
        <dsp:cNvPr id="0" name=""/>
        <dsp:cNvSpPr/>
      </dsp:nvSpPr>
      <dsp:spPr>
        <a:xfrm>
          <a:off x="1792126" y="466938"/>
          <a:ext cx="1572011" cy="628804"/>
        </a:xfrm>
        <a:prstGeom prst="rect">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kumimoji="0" lang="en-US" altLang="en-US" sz="1800" b="1" i="0" u="none" strike="noStrike" kern="1200" cap="none" normalizeH="0" baseline="0">
              <a:ln/>
              <a:effectLst/>
            </a:rPr>
            <a:t>Healthcare</a:t>
          </a:r>
          <a:r>
            <a:rPr kumimoji="0" lang="en-US" altLang="en-US" sz="1800" b="0" i="0" u="none" strike="noStrike" kern="1200" cap="none" normalizeH="0" baseline="0">
              <a:ln/>
              <a:effectLst/>
            </a:rPr>
            <a:t>:</a:t>
          </a:r>
          <a:endParaRPr kumimoji="0" lang="en-US" altLang="en-US" sz="1800" b="0" i="0" u="none" strike="noStrike" kern="1200" cap="none" normalizeH="0" baseline="0" dirty="0">
            <a:ln/>
            <a:effectLst/>
          </a:endParaRPr>
        </a:p>
      </dsp:txBody>
      <dsp:txXfrm>
        <a:off x="1792126" y="466938"/>
        <a:ext cx="1572011" cy="628804"/>
      </dsp:txXfrm>
    </dsp:sp>
    <dsp:sp modelId="{9D190B21-498F-42B1-A5D4-68AC833A946F}">
      <dsp:nvSpPr>
        <dsp:cNvPr id="0" name=""/>
        <dsp:cNvSpPr/>
      </dsp:nvSpPr>
      <dsp:spPr>
        <a:xfrm>
          <a:off x="1792126" y="1095743"/>
          <a:ext cx="1572011" cy="2810880"/>
        </a:xfrm>
        <a:prstGeom prst="rect">
          <a:avLst/>
        </a:prstGeom>
        <a:solidFill>
          <a:schemeClr val="accent3">
            <a:tint val="40000"/>
            <a:alpha val="90000"/>
            <a:hueOff val="0"/>
            <a:satOff val="0"/>
            <a:lumOff val="0"/>
            <a:alphaOff val="0"/>
          </a:schemeClr>
        </a:solidFill>
        <a:ln w="22225"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kumimoji="0" lang="en-US" altLang="en-US" sz="1800" b="0" i="0" u="none" strike="noStrike" kern="1200" cap="none" normalizeH="0" baseline="0">
              <a:ln/>
              <a:effectLst/>
            </a:rPr>
            <a:t>Predictive diagnostics, drug discovery, virtual health assistants.</a:t>
          </a:r>
          <a:endParaRPr kumimoji="0" lang="en-US" altLang="en-US" sz="1800" b="0" i="0" u="none" strike="noStrike" kern="1200" cap="none" normalizeH="0" baseline="0" dirty="0">
            <a:ln/>
            <a:effectLst/>
          </a:endParaRPr>
        </a:p>
      </dsp:txBody>
      <dsp:txXfrm>
        <a:off x="1792126" y="1095743"/>
        <a:ext cx="1572011" cy="2810880"/>
      </dsp:txXfrm>
    </dsp:sp>
    <dsp:sp modelId="{7D1DDCAF-5301-4B2D-9415-B39E43B0DD2B}">
      <dsp:nvSpPr>
        <dsp:cNvPr id="0" name=""/>
        <dsp:cNvSpPr/>
      </dsp:nvSpPr>
      <dsp:spPr>
        <a:xfrm>
          <a:off x="3655722" y="466938"/>
          <a:ext cx="1572011" cy="628804"/>
        </a:xfrm>
        <a:prstGeom prst="rect">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kumimoji="0" lang="en-US" altLang="en-US" sz="1800" b="1" i="0" u="none" strike="noStrike" kern="1200" cap="none" normalizeH="0" baseline="0">
              <a:ln/>
              <a:effectLst/>
            </a:rPr>
            <a:t>E-commerce</a:t>
          </a:r>
          <a:r>
            <a:rPr kumimoji="0" lang="en-US" altLang="en-US" sz="1800" b="0" i="0" u="none" strike="noStrike" kern="1200" cap="none" normalizeH="0" baseline="0">
              <a:ln/>
              <a:effectLst/>
            </a:rPr>
            <a:t>:</a:t>
          </a:r>
          <a:endParaRPr kumimoji="0" lang="en-US" altLang="en-US" sz="1800" b="0" i="0" u="none" strike="noStrike" kern="1200" cap="none" normalizeH="0" baseline="0" dirty="0">
            <a:ln/>
            <a:effectLst/>
          </a:endParaRPr>
        </a:p>
      </dsp:txBody>
      <dsp:txXfrm>
        <a:off x="3655722" y="466938"/>
        <a:ext cx="1572011" cy="628804"/>
      </dsp:txXfrm>
    </dsp:sp>
    <dsp:sp modelId="{A4F21F2C-4E5D-40CE-8053-DFB5A4D7E555}">
      <dsp:nvSpPr>
        <dsp:cNvPr id="0" name=""/>
        <dsp:cNvSpPr/>
      </dsp:nvSpPr>
      <dsp:spPr>
        <a:xfrm>
          <a:off x="3584219" y="1095743"/>
          <a:ext cx="1715016" cy="2810880"/>
        </a:xfrm>
        <a:prstGeom prst="rect">
          <a:avLst/>
        </a:prstGeom>
        <a:solidFill>
          <a:schemeClr val="accent4">
            <a:tint val="40000"/>
            <a:alpha val="90000"/>
            <a:hueOff val="0"/>
            <a:satOff val="0"/>
            <a:lumOff val="0"/>
            <a:alphaOff val="0"/>
          </a:schemeClr>
        </a:solidFill>
        <a:ln w="22225" cap="rnd"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kumimoji="0" lang="en-US" altLang="en-US" sz="1800" b="0" i="0" u="none" strike="noStrike" kern="1200" cap="none" normalizeH="0" baseline="0" dirty="0">
              <a:ln/>
              <a:effectLst/>
            </a:rPr>
            <a:t>Recommendation engines, personalized marketing, AI-driven inventory management.</a:t>
          </a:r>
        </a:p>
      </dsp:txBody>
      <dsp:txXfrm>
        <a:off x="3584219" y="1095743"/>
        <a:ext cx="1715016" cy="2810880"/>
      </dsp:txXfrm>
    </dsp:sp>
    <dsp:sp modelId="{8E81EBAE-BD54-4A1C-8A7E-8C379FCD00B0}">
      <dsp:nvSpPr>
        <dsp:cNvPr id="0" name=""/>
        <dsp:cNvSpPr/>
      </dsp:nvSpPr>
      <dsp:spPr>
        <a:xfrm>
          <a:off x="5519317" y="466938"/>
          <a:ext cx="1572011" cy="628804"/>
        </a:xfrm>
        <a:prstGeom prst="rect">
          <a:avLst/>
        </a:prstGeom>
        <a:solidFill>
          <a:schemeClr val="accent5">
            <a:hueOff val="0"/>
            <a:satOff val="0"/>
            <a:lumOff val="0"/>
            <a:alphaOff val="0"/>
          </a:schemeClr>
        </a:solidFill>
        <a:ln w="22225"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kumimoji="0" lang="en-US" altLang="en-US" sz="1800" b="1" i="0" u="none" strike="noStrike" kern="1200" cap="none" normalizeH="0" baseline="0">
              <a:ln/>
              <a:effectLst/>
            </a:rPr>
            <a:t>EdTech</a:t>
          </a:r>
          <a:r>
            <a:rPr kumimoji="0" lang="en-US" altLang="en-US" sz="1800" b="0" i="0" u="none" strike="noStrike" kern="1200" cap="none" normalizeH="0" baseline="0">
              <a:ln/>
              <a:effectLst/>
            </a:rPr>
            <a:t>:</a:t>
          </a:r>
          <a:endParaRPr kumimoji="0" lang="en-US" altLang="en-US" sz="1800" b="0" i="0" u="none" strike="noStrike" kern="1200" cap="none" normalizeH="0" baseline="0" dirty="0">
            <a:ln/>
            <a:effectLst/>
          </a:endParaRPr>
        </a:p>
      </dsp:txBody>
      <dsp:txXfrm>
        <a:off x="5519317" y="466938"/>
        <a:ext cx="1572011" cy="628804"/>
      </dsp:txXfrm>
    </dsp:sp>
    <dsp:sp modelId="{0FEFC380-EFF0-442B-8739-8341B92954D8}">
      <dsp:nvSpPr>
        <dsp:cNvPr id="0" name=""/>
        <dsp:cNvSpPr/>
      </dsp:nvSpPr>
      <dsp:spPr>
        <a:xfrm>
          <a:off x="5519317" y="1095743"/>
          <a:ext cx="1572011" cy="2810880"/>
        </a:xfrm>
        <a:prstGeom prst="rect">
          <a:avLst/>
        </a:prstGeom>
        <a:solidFill>
          <a:schemeClr val="accent5">
            <a:tint val="40000"/>
            <a:alpha val="90000"/>
            <a:hueOff val="0"/>
            <a:satOff val="0"/>
            <a:lumOff val="0"/>
            <a:alphaOff val="0"/>
          </a:schemeClr>
        </a:solidFill>
        <a:ln w="22225" cap="rnd"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kumimoji="0" lang="en-US" altLang="en-US" sz="1800" b="0" i="0" u="none" strike="noStrike" kern="1200" cap="none" normalizeH="0" baseline="0">
              <a:ln/>
              <a:effectLst/>
            </a:rPr>
            <a:t>Adaptive learning platforms, virtual tutors, content curation for learners. </a:t>
          </a:r>
          <a:endParaRPr kumimoji="0" lang="en-US" altLang="en-US" sz="1800" b="0" i="0" u="none" strike="noStrike" kern="1200" cap="none" normalizeH="0" baseline="0" dirty="0">
            <a:ln/>
            <a:effectLst/>
          </a:endParaRPr>
        </a:p>
      </dsp:txBody>
      <dsp:txXfrm>
        <a:off x="5519317" y="1095743"/>
        <a:ext cx="1572011" cy="2810880"/>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3/7/2025</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3/7/2025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By 2030, AI will add $15.7 trillion to the global economy (PwC).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Visionary Insight: “Imagine farms where AI manages irrigation based on weather data—saving water and increasing yield. This isn’t science fiction; it’s happening now.”</a:t>
            </a:r>
          </a:p>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34</a:t>
            </a:fld>
            <a:endParaRPr lang="en-US" dirty="0"/>
          </a:p>
        </p:txBody>
      </p:sp>
    </p:spTree>
    <p:extLst>
      <p:ext uri="{BB962C8B-B14F-4D97-AF65-F5344CB8AC3E}">
        <p14:creationId xmlns:p14="http://schemas.microsoft.com/office/powerpoint/2010/main" val="18428690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23</a:t>
            </a:fld>
            <a:endParaRPr lang="en-US" dirty="0"/>
          </a:p>
        </p:txBody>
      </p:sp>
    </p:spTree>
    <p:extLst>
      <p:ext uri="{BB962C8B-B14F-4D97-AF65-F5344CB8AC3E}">
        <p14:creationId xmlns:p14="http://schemas.microsoft.com/office/powerpoint/2010/main" val="1059855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27</a:t>
            </a:fld>
            <a:endParaRPr lang="en-US" dirty="0"/>
          </a:p>
        </p:txBody>
      </p:sp>
    </p:spTree>
    <p:extLst>
      <p:ext uri="{BB962C8B-B14F-4D97-AF65-F5344CB8AC3E}">
        <p14:creationId xmlns:p14="http://schemas.microsoft.com/office/powerpoint/2010/main" val="431927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Arial" panose="020B0604020202020204" pitchFamily="34" charset="0"/>
              </a:rPr>
              <a:t>In 1997, IBM’s Deep Blue beat the world chess champion Garry Kasparov. At the time, it was seen as a monumental AI breakthrough. Today, we can play better chess with apps on our phones. Tesla's autopilot doesn’t just use AI—it integrates sensors, cameras, and IoT to navigate roads.AI adoption has grown 270% in businesses over the past four years (source: Gartner). </a:t>
            </a:r>
          </a:p>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28</a:t>
            </a:fld>
            <a:endParaRPr lang="en-US" dirty="0"/>
          </a:p>
        </p:txBody>
      </p:sp>
    </p:spTree>
    <p:extLst>
      <p:ext uri="{BB962C8B-B14F-4D97-AF65-F5344CB8AC3E}">
        <p14:creationId xmlns:p14="http://schemas.microsoft.com/office/powerpoint/2010/main" val="3074048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Pre-LLMs was like a calculator; post-LLMs is like having a full-fledged assistant who understands and anticipates your needs.”</a:t>
            </a:r>
          </a:p>
          <a:p>
            <a:r>
              <a:rPr lang="en-US" dirty="0"/>
              <a:t>Ex - A retailer using LLMs to personalize customer shopping experiences, resulting in a 20% sales increase.</a:t>
            </a:r>
          </a:p>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29</a:t>
            </a:fld>
            <a:endParaRPr lang="en-US" dirty="0"/>
          </a:p>
        </p:txBody>
      </p:sp>
    </p:spTree>
    <p:extLst>
      <p:ext uri="{BB962C8B-B14F-4D97-AF65-F5344CB8AC3E}">
        <p14:creationId xmlns:p14="http://schemas.microsoft.com/office/powerpoint/2010/main" val="21719353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small bakery owner in India used AI to predict demand and doubled her sales during holidays.</a:t>
            </a:r>
          </a:p>
          <a:p>
            <a:r>
              <a:rPr lang="en-US" dirty="0"/>
              <a:t>37% of companies use AI, but 63% of non-tech professionals don’t know where to start (McKinsey).</a:t>
            </a:r>
          </a:p>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30</a:t>
            </a:fld>
            <a:endParaRPr lang="en-US" dirty="0"/>
          </a:p>
        </p:txBody>
      </p:sp>
    </p:spTree>
    <p:extLst>
      <p:ext uri="{BB962C8B-B14F-4D97-AF65-F5344CB8AC3E}">
        <p14:creationId xmlns:p14="http://schemas.microsoft.com/office/powerpoint/2010/main" val="21991620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healthcare, ML predicts diseases from X-rays, while AI designs customized treatment plans for patients. Think of ML/DL as building blocks—AI is the architect who uses those blocks creatively.</a:t>
            </a:r>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31</a:t>
            </a:fld>
            <a:endParaRPr lang="en-US" dirty="0"/>
          </a:p>
        </p:txBody>
      </p:sp>
    </p:spTree>
    <p:extLst>
      <p:ext uri="{BB962C8B-B14F-4D97-AF65-F5344CB8AC3E}">
        <p14:creationId xmlns:p14="http://schemas.microsoft.com/office/powerpoint/2010/main" val="21259516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06000" lvl="1" indent="-306000">
              <a:lnSpc>
                <a:spcPct val="90000"/>
              </a:lnSpc>
              <a:spcBef>
                <a:spcPct val="20000"/>
              </a:spcBef>
              <a:spcAft>
                <a:spcPts val="600"/>
              </a:spcAft>
              <a:buClr>
                <a:schemeClr val="accent2"/>
              </a:buClr>
              <a:buSzPct val="92000"/>
              <a:buFont typeface="Wingdings 2" panose="05020102010507070707" pitchFamily="18" charset="2"/>
              <a:buChar char=""/>
            </a:pPr>
            <a:r>
              <a:rPr lang="en-US" sz="1200" dirty="0">
                <a:solidFill>
                  <a:schemeClr val="tx2"/>
                </a:solidFill>
              </a:rPr>
              <a:t>Finance: AI identifies suspicious transactions within milliseconds.</a:t>
            </a:r>
          </a:p>
          <a:p>
            <a:pPr marL="306000" lvl="1" indent="-306000">
              <a:lnSpc>
                <a:spcPct val="90000"/>
              </a:lnSpc>
              <a:spcBef>
                <a:spcPct val="20000"/>
              </a:spcBef>
              <a:spcAft>
                <a:spcPts val="600"/>
              </a:spcAft>
              <a:buClr>
                <a:schemeClr val="accent2"/>
              </a:buClr>
              <a:buSzPct val="92000"/>
              <a:buFont typeface="Wingdings 2" panose="05020102010507070707" pitchFamily="18" charset="2"/>
              <a:buChar char=""/>
            </a:pPr>
            <a:r>
              <a:rPr lang="en-US" sz="1200" dirty="0">
                <a:solidFill>
                  <a:schemeClr val="tx2"/>
                </a:solidFill>
              </a:rPr>
              <a:t>EdTech: AI platforms create tailored learning experiences for students.</a:t>
            </a:r>
          </a:p>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32</a:t>
            </a:fld>
            <a:endParaRPr lang="en-US" dirty="0"/>
          </a:p>
        </p:txBody>
      </p:sp>
    </p:spTree>
    <p:extLst>
      <p:ext uri="{BB962C8B-B14F-4D97-AF65-F5344CB8AC3E}">
        <p14:creationId xmlns:p14="http://schemas.microsoft.com/office/powerpoint/2010/main" val="2474638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don’t need to be an AI expert to use AI—start small, experiment, and watch how it transforms your world.</a:t>
            </a:r>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33</a:t>
            </a:fld>
            <a:endParaRPr lang="en-US" dirty="0"/>
          </a:p>
        </p:txBody>
      </p:sp>
    </p:spTree>
    <p:extLst>
      <p:ext uri="{BB962C8B-B14F-4D97-AF65-F5344CB8AC3E}">
        <p14:creationId xmlns:p14="http://schemas.microsoft.com/office/powerpoint/2010/main" val="1039518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3/7/2025</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3/7/2025</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3/7/2025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3/7/2025</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3/7/2025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3/7/2025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3/7/2025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3/7/2025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3/7/2025</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3/7/2025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3/7/2025</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hyperlink" Target="https://www.linkedin.com/in/suryakumarisaripalli-04668717/" TargetMode="External"/><Relationship Id="rId2" Type="http://schemas.openxmlformats.org/officeDocument/2006/relationships/hyperlink" Target="https://www.linkedin.com/in/rajesh-somasundaram-13254335/"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dirty="0"/>
            </a:p>
          </p:txBody>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dirty="0"/>
            </a:p>
          </p:txBody>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dirty="0"/>
            </a:p>
          </p:txBody>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IN" dirty="0"/>
          </a:p>
        </p:txBody>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1128156" y="4637166"/>
            <a:ext cx="9198405" cy="1014736"/>
          </a:xfrm>
        </p:spPr>
        <p:txBody>
          <a:bodyPr>
            <a:noAutofit/>
          </a:bodyPr>
          <a:lstStyle/>
          <a:p>
            <a:r>
              <a:rPr lang="en-US" sz="4800" dirty="0">
                <a:solidFill>
                  <a:schemeClr val="bg1"/>
                </a:solidFill>
              </a:rPr>
              <a:t>LIB-AI Roadmap</a:t>
            </a:r>
          </a:p>
        </p:txBody>
      </p:sp>
      <p:sp>
        <p:nvSpPr>
          <p:cNvPr id="5" name="TextBox 4">
            <a:extLst>
              <a:ext uri="{FF2B5EF4-FFF2-40B4-BE49-F238E27FC236}">
                <a16:creationId xmlns:a16="http://schemas.microsoft.com/office/drawing/2014/main" id="{E8661F91-1BEC-E9D5-8ED0-6DC8EE8DB4B8}"/>
              </a:ext>
            </a:extLst>
          </p:cNvPr>
          <p:cNvSpPr txBox="1"/>
          <p:nvPr/>
        </p:nvSpPr>
        <p:spPr>
          <a:xfrm>
            <a:off x="581191" y="5836567"/>
            <a:ext cx="6219172" cy="369332"/>
          </a:xfrm>
          <a:prstGeom prst="rect">
            <a:avLst/>
          </a:prstGeom>
          <a:noFill/>
        </p:spPr>
        <p:txBody>
          <a:bodyPr wrap="square">
            <a:spAutoFit/>
          </a:bodyPr>
          <a:lstStyle/>
          <a:p>
            <a:r>
              <a:rPr lang="en-US" dirty="0">
                <a:solidFill>
                  <a:schemeClr val="accent4">
                    <a:lumMod val="20000"/>
                    <a:lumOff val="80000"/>
                  </a:schemeClr>
                </a:solidFill>
              </a:rPr>
              <a:t>Empowering Tech &amp; Non-Tech Audiences to Leverage AI</a:t>
            </a:r>
            <a:endParaRPr lang="en-IN" dirty="0">
              <a:solidFill>
                <a:schemeClr val="accent4">
                  <a:lumMod val="20000"/>
                  <a:lumOff val="80000"/>
                </a:schemeClr>
              </a:solidFill>
            </a:endParaRPr>
          </a:p>
        </p:txBody>
      </p:sp>
      <p:sp>
        <p:nvSpPr>
          <p:cNvPr id="8" name="TextBox 7">
            <a:extLst>
              <a:ext uri="{FF2B5EF4-FFF2-40B4-BE49-F238E27FC236}">
                <a16:creationId xmlns:a16="http://schemas.microsoft.com/office/drawing/2014/main" id="{2D0916A6-3E3E-D3F4-45B3-5C3F33E140C4}"/>
              </a:ext>
            </a:extLst>
          </p:cNvPr>
          <p:cNvSpPr txBox="1"/>
          <p:nvPr/>
        </p:nvSpPr>
        <p:spPr>
          <a:xfrm>
            <a:off x="5902890" y="866567"/>
            <a:ext cx="6093912" cy="1200329"/>
          </a:xfrm>
          <a:prstGeom prst="rect">
            <a:avLst/>
          </a:prstGeom>
          <a:noFill/>
        </p:spPr>
        <p:txBody>
          <a:bodyPr wrap="square">
            <a:spAutoFit/>
          </a:bodyPr>
          <a:lstStyle/>
          <a:p>
            <a:r>
              <a:rPr lang="en-US" dirty="0">
                <a:solidFill>
                  <a:schemeClr val="bg1"/>
                </a:solidFill>
              </a:rPr>
              <a:t>“Imagine a time when computers could only compute numbers—fast forward to today, they can create art, write essays, and even hold conversations that feel human. </a:t>
            </a:r>
          </a:p>
          <a:p>
            <a:r>
              <a:rPr lang="en-US" dirty="0">
                <a:solidFill>
                  <a:schemeClr val="bg1"/>
                </a:solidFill>
              </a:rPr>
              <a:t>This is the power of AI.”</a:t>
            </a:r>
            <a:endParaRPr lang="en-IN" dirty="0">
              <a:solidFill>
                <a:schemeClr val="bg1"/>
              </a:solidFill>
            </a:endParaRPr>
          </a:p>
        </p:txBody>
      </p:sp>
    </p:spTree>
    <p:extLst>
      <p:ext uri="{BB962C8B-B14F-4D97-AF65-F5344CB8AC3E}">
        <p14:creationId xmlns:p14="http://schemas.microsoft.com/office/powerpoint/2010/main"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73B88-A4D5-113A-B179-66C303678596}"/>
              </a:ext>
            </a:extLst>
          </p:cNvPr>
          <p:cNvSpPr>
            <a:spLocks noGrp="1"/>
          </p:cNvSpPr>
          <p:nvPr>
            <p:ph type="title"/>
          </p:nvPr>
        </p:nvSpPr>
        <p:spPr/>
        <p:txBody>
          <a:bodyPr>
            <a:normAutofit/>
          </a:bodyPr>
          <a:lstStyle/>
          <a:p>
            <a:r>
              <a:rPr lang="en-IN" sz="2800" b="1" dirty="0">
                <a:effectLst/>
                <a:latin typeface="Times New Roman" panose="02020603050405020304" pitchFamily="18" charset="0"/>
                <a:ea typeface="Times New Roman" panose="02020603050405020304" pitchFamily="18" charset="0"/>
              </a:rPr>
              <a:t>Responsibilities of the lead and co-lead for each track.</a:t>
            </a:r>
            <a:endParaRPr lang="en-US" dirty="0"/>
          </a:p>
        </p:txBody>
      </p:sp>
      <p:sp>
        <p:nvSpPr>
          <p:cNvPr id="3" name="Content Placeholder 2">
            <a:extLst>
              <a:ext uri="{FF2B5EF4-FFF2-40B4-BE49-F238E27FC236}">
                <a16:creationId xmlns:a16="http://schemas.microsoft.com/office/drawing/2014/main" id="{7B71A2C1-4E99-8C94-93D2-0B0C339F1BA5}"/>
              </a:ext>
            </a:extLst>
          </p:cNvPr>
          <p:cNvSpPr>
            <a:spLocks noGrp="1"/>
          </p:cNvSpPr>
          <p:nvPr>
            <p:ph sz="half" idx="1"/>
          </p:nvPr>
        </p:nvSpPr>
        <p:spPr/>
        <p:txBody>
          <a:bodyPr>
            <a:normAutofit fontScale="85000" lnSpcReduction="20000"/>
          </a:bodyPr>
          <a:lstStyle/>
          <a:p>
            <a:pPr marL="0" indent="0">
              <a:buNone/>
            </a:pPr>
            <a:r>
              <a:rPr lang="en-IN" sz="1200" b="1" dirty="0">
                <a:effectLst/>
                <a:latin typeface="Times New Roman" panose="02020603050405020304" pitchFamily="18" charset="0"/>
                <a:ea typeface="Times New Roman" panose="02020603050405020304" pitchFamily="18" charset="0"/>
              </a:rPr>
              <a:t> </a:t>
            </a:r>
            <a:endParaRPr lang="en-IN" sz="1200" dirty="0">
              <a:effectLst/>
              <a:latin typeface="Times New Roman" panose="02020603050405020304" pitchFamily="18" charset="0"/>
              <a:ea typeface="Times New Roman" panose="02020603050405020304" pitchFamily="18" charset="0"/>
            </a:endParaRPr>
          </a:p>
          <a:p>
            <a:pPr marL="342900" lvl="0" indent="-342900">
              <a:lnSpc>
                <a:spcPct val="115000"/>
              </a:lnSpc>
              <a:buFont typeface="+mj-lt"/>
              <a:buAutoNum type="arabicPeriod"/>
            </a:pPr>
            <a:r>
              <a:rPr lang="en-IN" sz="1200" b="1" kern="100" dirty="0">
                <a:effectLst/>
                <a:latin typeface="Calibri" panose="020F0502020204030204" pitchFamily="34" charset="0"/>
                <a:ea typeface="Times New Roman" panose="02020603050405020304" pitchFamily="18" charset="0"/>
                <a:cs typeface="Tunga" panose="020B0502040204020203" pitchFamily="34" charset="0"/>
              </a:rPr>
              <a:t>Overall Project Management</a:t>
            </a:r>
            <a:r>
              <a:rPr lang="en-IN" sz="1200" kern="100" dirty="0">
                <a:effectLst/>
                <a:latin typeface="Calibri" panose="020F0502020204030204" pitchFamily="34" charset="0"/>
                <a:ea typeface="Times New Roman" panose="02020603050405020304" pitchFamily="18" charset="0"/>
                <a:cs typeface="Tunga" panose="020B0502040204020203" pitchFamily="34" charset="0"/>
              </a:rPr>
              <a:t>:</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Ensure that all sessions and topics are aligned with the larger goal of the 12-month project.</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Set and communicate deadlines for content preparation, speaker readiness, and any follow-up tasks.</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Track the progress of the roadmap, ensuring that the sessions are scheduled, the speakers are prepared, and the content is delivered on time.</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Monitor and track participant progress across the sessions</a:t>
            </a:r>
          </a:p>
          <a:p>
            <a:pPr marL="342900" lvl="0" indent="-342900">
              <a:lnSpc>
                <a:spcPct val="115000"/>
              </a:lnSpc>
              <a:buFont typeface="+mj-lt"/>
              <a:buAutoNum type="arabicPeriod"/>
            </a:pPr>
            <a:r>
              <a:rPr lang="en-IN" sz="1200" b="1" kern="100" dirty="0">
                <a:effectLst/>
                <a:latin typeface="Calibri" panose="020F0502020204030204" pitchFamily="34" charset="0"/>
                <a:ea typeface="Times New Roman" panose="02020603050405020304" pitchFamily="18" charset="0"/>
                <a:cs typeface="Tunga" panose="020B0502040204020203" pitchFamily="34" charset="0"/>
              </a:rPr>
              <a:t>Content &amp; Curriculum Verification</a:t>
            </a:r>
            <a:r>
              <a:rPr lang="en-IN" sz="1200" kern="100" dirty="0">
                <a:effectLst/>
                <a:latin typeface="Calibri" panose="020F0502020204030204" pitchFamily="34" charset="0"/>
                <a:ea typeface="Times New Roman" panose="02020603050405020304" pitchFamily="18" charset="0"/>
                <a:cs typeface="Tunga" panose="020B0502040204020203" pitchFamily="34" charset="0"/>
              </a:rPr>
              <a:t>:</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Ensure the content is comprehensive and consistent across all sessions, integrating real-world applications, mathematical explanations, and practical demonstrations.</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Oversee that each speaker follows the structured format (Concept - Application - Mathematical - Notebook) for their respective sessions.</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Help speakers by providing guidance on how to break down complex AI concepts into layman’s terms, ensuring clarity for the audience</a:t>
            </a:r>
          </a:p>
          <a:p>
            <a:endParaRPr lang="en-US" dirty="0"/>
          </a:p>
        </p:txBody>
      </p:sp>
      <p:sp>
        <p:nvSpPr>
          <p:cNvPr id="4" name="Content Placeholder 3">
            <a:extLst>
              <a:ext uri="{FF2B5EF4-FFF2-40B4-BE49-F238E27FC236}">
                <a16:creationId xmlns:a16="http://schemas.microsoft.com/office/drawing/2014/main" id="{75A55DD9-7EB4-4620-79EE-A51C18E01833}"/>
              </a:ext>
            </a:extLst>
          </p:cNvPr>
          <p:cNvSpPr>
            <a:spLocks noGrp="1"/>
          </p:cNvSpPr>
          <p:nvPr>
            <p:ph sz="half" idx="2"/>
          </p:nvPr>
        </p:nvSpPr>
        <p:spPr/>
        <p:txBody>
          <a:bodyPr>
            <a:normAutofit fontScale="85000" lnSpcReduction="20000"/>
          </a:bodyPr>
          <a:lstStyle/>
          <a:p>
            <a:pPr marL="342900" lvl="0" indent="-342900">
              <a:lnSpc>
                <a:spcPct val="115000"/>
              </a:lnSpc>
              <a:buFont typeface="+mj-lt"/>
              <a:buAutoNum type="arabicPeriod"/>
            </a:pPr>
            <a:r>
              <a:rPr lang="en-IN" sz="1200" b="1" kern="100" dirty="0">
                <a:effectLst/>
                <a:latin typeface="Calibri" panose="020F0502020204030204" pitchFamily="34" charset="0"/>
                <a:ea typeface="Times New Roman" panose="02020603050405020304" pitchFamily="18" charset="0"/>
                <a:cs typeface="Tunga" panose="020B0502040204020203" pitchFamily="34" charset="0"/>
              </a:rPr>
              <a:t>Speaker Support &amp; Coordination</a:t>
            </a:r>
            <a:endParaRPr lang="en-IN" sz="1200" kern="100" dirty="0">
              <a:effectLst/>
              <a:latin typeface="Calibri" panose="020F0502020204030204" pitchFamily="34" charset="0"/>
              <a:ea typeface="Times New Roman" panose="02020603050405020304" pitchFamily="18" charset="0"/>
              <a:cs typeface="Tunga" panose="020B0502040204020203" pitchFamily="34" charset="0"/>
            </a:endParaRP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Act as the main point of contact for each session’s speaker to offer assistance where needed (e.g., PPT creation, demo preparation).</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Ensure that all session content is peer-reviewed or checked for consistency before delivery.</a:t>
            </a:r>
          </a:p>
          <a:p>
            <a:pPr marL="742950" lvl="1" indent="-285750">
              <a:lnSpc>
                <a:spcPct val="115000"/>
              </a:lnSpc>
              <a:spcAft>
                <a:spcPts val="800"/>
              </a:spcAft>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Help align the individual speakers with the broader project goals.</a:t>
            </a:r>
          </a:p>
          <a:p>
            <a:endParaRPr lang="en-US" dirty="0"/>
          </a:p>
        </p:txBody>
      </p:sp>
    </p:spTree>
    <p:extLst>
      <p:ext uri="{BB962C8B-B14F-4D97-AF65-F5344CB8AC3E}">
        <p14:creationId xmlns:p14="http://schemas.microsoft.com/office/powerpoint/2010/main" val="34232459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0C057-C772-058E-A9C3-41CA02A12521}"/>
              </a:ext>
            </a:extLst>
          </p:cNvPr>
          <p:cNvSpPr>
            <a:spLocks noGrp="1"/>
          </p:cNvSpPr>
          <p:nvPr>
            <p:ph type="title"/>
          </p:nvPr>
        </p:nvSpPr>
        <p:spPr/>
        <p:txBody>
          <a:bodyPr/>
          <a:lstStyle/>
          <a:p>
            <a:r>
              <a:rPr lang="en-US" dirty="0"/>
              <a:t>Structure of each session</a:t>
            </a:r>
          </a:p>
        </p:txBody>
      </p:sp>
      <p:sp>
        <p:nvSpPr>
          <p:cNvPr id="3" name="Content Placeholder 2">
            <a:extLst>
              <a:ext uri="{FF2B5EF4-FFF2-40B4-BE49-F238E27FC236}">
                <a16:creationId xmlns:a16="http://schemas.microsoft.com/office/drawing/2014/main" id="{468203DE-EC4A-2127-4B56-48B0BD4046DD}"/>
              </a:ext>
            </a:extLst>
          </p:cNvPr>
          <p:cNvSpPr>
            <a:spLocks noGrp="1"/>
          </p:cNvSpPr>
          <p:nvPr>
            <p:ph sz="half" idx="1"/>
          </p:nvPr>
        </p:nvSpPr>
        <p:spPr/>
        <p:txBody>
          <a:bodyPr/>
          <a:lstStyle/>
          <a:p>
            <a:pPr indent="0">
              <a:buNone/>
            </a:pPr>
            <a:endParaRPr lang="en-IN" sz="1800" dirty="0">
              <a:effectLst/>
              <a:ea typeface="Times New Roman" panose="02020603050405020304" pitchFamily="18" charset="0"/>
            </a:endParaRPr>
          </a:p>
          <a:p>
            <a:pPr>
              <a:lnSpc>
                <a:spcPct val="115000"/>
              </a:lnSpc>
            </a:pPr>
            <a:r>
              <a:rPr lang="en-IN" dirty="0"/>
              <a:t>Introduce Concept – PPT – In Layman Terms</a:t>
            </a:r>
          </a:p>
          <a:p>
            <a:r>
              <a:rPr lang="en-IN" dirty="0"/>
              <a:t>Application – Where Can It Be Used?</a:t>
            </a:r>
          </a:p>
          <a:p>
            <a:r>
              <a:rPr lang="en-IN" dirty="0"/>
              <a:t>Mathematical – Explanation</a:t>
            </a:r>
          </a:p>
          <a:p>
            <a:r>
              <a:rPr lang="en-IN" dirty="0"/>
              <a:t>Notebook – Go Through the Notebook with Results</a:t>
            </a:r>
          </a:p>
          <a:p>
            <a:endParaRPr lang="en-US" dirty="0"/>
          </a:p>
        </p:txBody>
      </p:sp>
      <p:sp>
        <p:nvSpPr>
          <p:cNvPr id="4" name="Content Placeholder 3">
            <a:extLst>
              <a:ext uri="{FF2B5EF4-FFF2-40B4-BE49-F238E27FC236}">
                <a16:creationId xmlns:a16="http://schemas.microsoft.com/office/drawing/2014/main" id="{A17BD6ED-4311-7561-D7BA-A5C2AE67340E}"/>
              </a:ext>
            </a:extLst>
          </p:cNvPr>
          <p:cNvSpPr>
            <a:spLocks noGrp="1"/>
          </p:cNvSpPr>
          <p:nvPr>
            <p:ph sz="half" idx="2"/>
          </p:nvPr>
        </p:nvSpPr>
        <p:spPr/>
        <p:txBody>
          <a:bodyPr/>
          <a:lstStyle/>
          <a:p>
            <a:endParaRPr lang="en-US"/>
          </a:p>
        </p:txBody>
      </p:sp>
      <p:sp>
        <p:nvSpPr>
          <p:cNvPr id="5" name="Rectangle 4">
            <a:extLst>
              <a:ext uri="{FF2B5EF4-FFF2-40B4-BE49-F238E27FC236}">
                <a16:creationId xmlns:a16="http://schemas.microsoft.com/office/drawing/2014/main" id="{7416B48A-2090-4068-3BF9-0B1AF7A80CE7}"/>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725544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265C4-5923-38DD-A9E5-29C0EC0795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9E1F2B-7B6B-53D6-EEC2-0CCF6EB84754}"/>
              </a:ext>
            </a:extLst>
          </p:cNvPr>
          <p:cNvSpPr>
            <a:spLocks noGrp="1"/>
          </p:cNvSpPr>
          <p:nvPr>
            <p:ph type="title"/>
          </p:nvPr>
        </p:nvSpPr>
        <p:spPr/>
        <p:txBody>
          <a:bodyPr/>
          <a:lstStyle/>
          <a:p>
            <a:r>
              <a:rPr lang="en-US" dirty="0"/>
              <a:t>Track Outcomes</a:t>
            </a:r>
          </a:p>
        </p:txBody>
      </p:sp>
      <p:sp>
        <p:nvSpPr>
          <p:cNvPr id="4" name="Content Placeholder 3">
            <a:extLst>
              <a:ext uri="{FF2B5EF4-FFF2-40B4-BE49-F238E27FC236}">
                <a16:creationId xmlns:a16="http://schemas.microsoft.com/office/drawing/2014/main" id="{D2056EC5-7926-1A73-E90C-6D59AEA5DF65}"/>
              </a:ext>
            </a:extLst>
          </p:cNvPr>
          <p:cNvSpPr>
            <a:spLocks noGrp="1"/>
          </p:cNvSpPr>
          <p:nvPr>
            <p:ph sz="half" idx="2"/>
          </p:nvPr>
        </p:nvSpPr>
        <p:spPr>
          <a:xfrm>
            <a:off x="828339" y="2228003"/>
            <a:ext cx="10782470" cy="3633047"/>
          </a:xfrm>
        </p:spPr>
        <p:txBody>
          <a:bodyPr>
            <a:normAutofit fontScale="92500" lnSpcReduction="20000"/>
          </a:bodyPr>
          <a:lstStyle/>
          <a:p>
            <a:r>
              <a:rPr lang="en-IN" dirty="0"/>
              <a:t>Non-Tech Track Learning Outcomes</a:t>
            </a:r>
          </a:p>
          <a:p>
            <a:pPr lvl="1"/>
            <a:r>
              <a:rPr lang="en-IN" dirty="0"/>
              <a:t>Business understanding, AI applications, ethical considerations.</a:t>
            </a:r>
          </a:p>
          <a:p>
            <a:endParaRPr lang="en-IN" dirty="0"/>
          </a:p>
          <a:p>
            <a:r>
              <a:rPr lang="en-IN" dirty="0"/>
              <a:t>ML Track Learning Outcomes</a:t>
            </a:r>
          </a:p>
          <a:p>
            <a:pPr lvl="1"/>
            <a:r>
              <a:rPr lang="en-IN" dirty="0"/>
              <a:t>Model building, data handling, model evaluation techniques.</a:t>
            </a:r>
          </a:p>
          <a:p>
            <a:endParaRPr lang="en-IN" dirty="0"/>
          </a:p>
          <a:p>
            <a:r>
              <a:rPr lang="en-IN" dirty="0"/>
              <a:t>Foundation Model Track Learning Outcomes</a:t>
            </a:r>
          </a:p>
          <a:p>
            <a:pPr lvl="1"/>
            <a:r>
              <a:rPr lang="en-IN" dirty="0"/>
              <a:t>Fine-tuning and applying pre-trained models to NLP tasks.</a:t>
            </a:r>
          </a:p>
          <a:p>
            <a:endParaRPr lang="en-IN" dirty="0"/>
          </a:p>
          <a:p>
            <a:r>
              <a:rPr lang="en-IN" dirty="0"/>
              <a:t>Overall Learning Outcomes</a:t>
            </a:r>
          </a:p>
          <a:p>
            <a:pPr lvl="1"/>
            <a:r>
              <a:rPr lang="en-IN" dirty="0"/>
              <a:t>How all tracks contribute to a holistic AI understanding.</a:t>
            </a:r>
          </a:p>
          <a:p>
            <a:endParaRPr lang="en-US" dirty="0"/>
          </a:p>
        </p:txBody>
      </p:sp>
      <p:sp>
        <p:nvSpPr>
          <p:cNvPr id="5" name="Rectangle 4">
            <a:extLst>
              <a:ext uri="{FF2B5EF4-FFF2-40B4-BE49-F238E27FC236}">
                <a16:creationId xmlns:a16="http://schemas.microsoft.com/office/drawing/2014/main" id="{B2A299FF-480C-B155-D695-A4D059D671E5}"/>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133702406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0B311-D28C-6ECB-E1C4-CCA7C4808FA5}"/>
              </a:ext>
            </a:extLst>
          </p:cNvPr>
          <p:cNvSpPr>
            <a:spLocks noGrp="1"/>
          </p:cNvSpPr>
          <p:nvPr>
            <p:ph type="title"/>
          </p:nvPr>
        </p:nvSpPr>
        <p:spPr/>
        <p:txBody>
          <a:bodyPr/>
          <a:lstStyle/>
          <a:p>
            <a:r>
              <a:rPr lang="en-IN" b="1" dirty="0"/>
              <a:t>Non-Tech Track</a:t>
            </a:r>
            <a:br>
              <a:rPr lang="en-IN" b="1" dirty="0"/>
            </a:br>
            <a:endParaRPr lang="en-US" dirty="0"/>
          </a:p>
        </p:txBody>
      </p:sp>
      <p:sp>
        <p:nvSpPr>
          <p:cNvPr id="3" name="Content Placeholder 2">
            <a:extLst>
              <a:ext uri="{FF2B5EF4-FFF2-40B4-BE49-F238E27FC236}">
                <a16:creationId xmlns:a16="http://schemas.microsoft.com/office/drawing/2014/main" id="{7FF19C53-4F49-B5DC-1D3F-29D578FC85B3}"/>
              </a:ext>
            </a:extLst>
          </p:cNvPr>
          <p:cNvSpPr>
            <a:spLocks noGrp="1"/>
          </p:cNvSpPr>
          <p:nvPr>
            <p:ph sz="half" idx="1"/>
          </p:nvPr>
        </p:nvSpPr>
        <p:spPr/>
        <p:txBody>
          <a:bodyPr>
            <a:normAutofit fontScale="92500" lnSpcReduction="20000"/>
          </a:bodyPr>
          <a:lstStyle/>
          <a:p>
            <a:r>
              <a:rPr lang="en-IN" b="1" dirty="0"/>
              <a:t>Audience</a:t>
            </a:r>
            <a:r>
              <a:rPr lang="en-IN" dirty="0"/>
              <a:t>:</a:t>
            </a:r>
          </a:p>
          <a:p>
            <a:pPr lvl="1">
              <a:buFont typeface="Arial" panose="020B0604020202020204" pitchFamily="34" charset="0"/>
              <a:buChar char="•"/>
            </a:pPr>
            <a:r>
              <a:rPr lang="en-IN" b="1" dirty="0"/>
              <a:t>Business Professionals</a:t>
            </a:r>
            <a:r>
              <a:rPr lang="en-IN" dirty="0"/>
              <a:t>: Managers, Executives, Product Managers, and anyone in a business role who needs to understand the strategic and practical aspects of AI and its applications without needing deep technical expertise.</a:t>
            </a:r>
          </a:p>
          <a:p>
            <a:pPr lvl="1">
              <a:buFont typeface="Arial" panose="020B0604020202020204" pitchFamily="34" charset="0"/>
              <a:buChar char="•"/>
            </a:pPr>
            <a:r>
              <a:rPr lang="en-IN" b="1" dirty="0"/>
              <a:t>Entrepreneurs</a:t>
            </a:r>
            <a:r>
              <a:rPr lang="en-IN" dirty="0"/>
              <a:t>: Those looking to integrate AI into their business models, products, or services but without deep technical knowledge.</a:t>
            </a:r>
          </a:p>
          <a:p>
            <a:pPr lvl="1">
              <a:buFont typeface="Arial" panose="020B0604020202020204" pitchFamily="34" charset="0"/>
              <a:buChar char="•"/>
            </a:pPr>
            <a:r>
              <a:rPr lang="en-IN" b="1" dirty="0"/>
              <a:t>Sales &amp; Marketing Professionals</a:t>
            </a:r>
            <a:r>
              <a:rPr lang="en-IN" dirty="0"/>
              <a:t>: Individuals in sales, business development, or marketing who need to understand AI to communicate its value to clients or stakeholders.</a:t>
            </a:r>
          </a:p>
          <a:p>
            <a:pPr lvl="1">
              <a:buFont typeface="Arial" panose="020B0604020202020204" pitchFamily="34" charset="0"/>
              <a:buChar char="•"/>
            </a:pPr>
            <a:r>
              <a:rPr lang="en-IN" b="1" dirty="0"/>
              <a:t>AI Enthusiasts</a:t>
            </a:r>
            <a:r>
              <a:rPr lang="en-IN" dirty="0"/>
              <a:t>: People interested in AI but without a technical background who want to understand the fundamentals of how AI is applied in the business world.</a:t>
            </a:r>
          </a:p>
          <a:p>
            <a:endParaRPr lang="en-US" dirty="0"/>
          </a:p>
        </p:txBody>
      </p:sp>
      <p:sp>
        <p:nvSpPr>
          <p:cNvPr id="4" name="Content Placeholder 3">
            <a:extLst>
              <a:ext uri="{FF2B5EF4-FFF2-40B4-BE49-F238E27FC236}">
                <a16:creationId xmlns:a16="http://schemas.microsoft.com/office/drawing/2014/main" id="{38624498-2774-1505-8925-22A4757751B8}"/>
              </a:ext>
            </a:extLst>
          </p:cNvPr>
          <p:cNvSpPr>
            <a:spLocks noGrp="1"/>
          </p:cNvSpPr>
          <p:nvPr>
            <p:ph sz="half" idx="2"/>
          </p:nvPr>
        </p:nvSpPr>
        <p:spPr/>
        <p:txBody>
          <a:bodyPr>
            <a:normAutofit fontScale="92500" lnSpcReduction="20000"/>
          </a:bodyPr>
          <a:lstStyle/>
          <a:p>
            <a:r>
              <a:rPr lang="en-IN" b="1" dirty="0"/>
              <a:t>Focus Areas</a:t>
            </a:r>
            <a:r>
              <a:rPr lang="en-IN" dirty="0"/>
              <a:t>:</a:t>
            </a:r>
          </a:p>
          <a:p>
            <a:pPr>
              <a:buFont typeface="Arial" panose="020B0604020202020204" pitchFamily="34" charset="0"/>
              <a:buChar char="•"/>
            </a:pPr>
            <a:r>
              <a:rPr lang="en-IN" dirty="0"/>
              <a:t>AI applications in business, marketing, customer service, finance, and operations.</a:t>
            </a:r>
          </a:p>
          <a:p>
            <a:pPr>
              <a:buFont typeface="Arial" panose="020B0604020202020204" pitchFamily="34" charset="0"/>
              <a:buChar char="•"/>
            </a:pPr>
            <a:r>
              <a:rPr lang="en-IN" dirty="0"/>
              <a:t>Understanding AI concepts at a high level: what AI can do, its impact on industries, and its ethical considerations.</a:t>
            </a:r>
          </a:p>
          <a:p>
            <a:pPr>
              <a:buFont typeface="Arial" panose="020B0604020202020204" pitchFamily="34" charset="0"/>
              <a:buChar char="•"/>
            </a:pPr>
            <a:r>
              <a:rPr lang="en-IN" dirty="0"/>
              <a:t>No deep technical knowledge required.</a:t>
            </a:r>
          </a:p>
          <a:p>
            <a:endParaRPr lang="en-US" dirty="0"/>
          </a:p>
        </p:txBody>
      </p:sp>
      <p:sp>
        <p:nvSpPr>
          <p:cNvPr id="5" name="Rectangle 4">
            <a:extLst>
              <a:ext uri="{FF2B5EF4-FFF2-40B4-BE49-F238E27FC236}">
                <a16:creationId xmlns:a16="http://schemas.microsoft.com/office/drawing/2014/main" id="{4F63E7BC-741A-C5BA-295E-E1FE6776F18E}"/>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28613015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EC54E-23E4-FE21-A400-A9290CC45259}"/>
              </a:ext>
            </a:extLst>
          </p:cNvPr>
          <p:cNvSpPr>
            <a:spLocks noGrp="1"/>
          </p:cNvSpPr>
          <p:nvPr>
            <p:ph type="title"/>
          </p:nvPr>
        </p:nvSpPr>
        <p:spPr/>
        <p:txBody>
          <a:bodyPr/>
          <a:lstStyle/>
          <a:p>
            <a:r>
              <a:rPr lang="en-IN" dirty="0"/>
              <a:t>Tech – ML Track</a:t>
            </a:r>
            <a:endParaRPr lang="en-US" dirty="0"/>
          </a:p>
        </p:txBody>
      </p:sp>
      <p:sp>
        <p:nvSpPr>
          <p:cNvPr id="3" name="Content Placeholder 2">
            <a:extLst>
              <a:ext uri="{FF2B5EF4-FFF2-40B4-BE49-F238E27FC236}">
                <a16:creationId xmlns:a16="http://schemas.microsoft.com/office/drawing/2014/main" id="{5EBB750A-D15F-4BB5-7F91-1411236B2967}"/>
              </a:ext>
            </a:extLst>
          </p:cNvPr>
          <p:cNvSpPr>
            <a:spLocks noGrp="1"/>
          </p:cNvSpPr>
          <p:nvPr>
            <p:ph sz="half" idx="1"/>
          </p:nvPr>
        </p:nvSpPr>
        <p:spPr/>
        <p:txBody>
          <a:bodyPr>
            <a:normAutofit fontScale="92500" lnSpcReduction="20000"/>
          </a:bodyPr>
          <a:lstStyle/>
          <a:p>
            <a:r>
              <a:rPr lang="en-IN" b="1" dirty="0"/>
              <a:t>Audience</a:t>
            </a:r>
            <a:r>
              <a:rPr lang="en-IN" dirty="0"/>
              <a:t>:</a:t>
            </a:r>
          </a:p>
          <a:p>
            <a:pPr>
              <a:buFont typeface="Arial" panose="020B0604020202020204" pitchFamily="34" charset="0"/>
              <a:buChar char="•"/>
            </a:pPr>
            <a:r>
              <a:rPr lang="en-IN" b="1" dirty="0"/>
              <a:t>Data Scientists</a:t>
            </a:r>
            <a:r>
              <a:rPr lang="en-IN" dirty="0"/>
              <a:t>: Professionals with a background in data analysis and statistics looking to dive deeper into machine learning algorithms and techniques.</a:t>
            </a:r>
          </a:p>
          <a:p>
            <a:pPr>
              <a:buFont typeface="Arial" panose="020B0604020202020204" pitchFamily="34" charset="0"/>
              <a:buChar char="•"/>
            </a:pPr>
            <a:r>
              <a:rPr lang="en-IN" b="1" dirty="0"/>
              <a:t>Software Developers</a:t>
            </a:r>
            <a:r>
              <a:rPr lang="en-IN" dirty="0"/>
              <a:t>: Developers interested in transitioning to data science and machine learning roles, or those wanting to integrate ML into their existing applications.</a:t>
            </a:r>
          </a:p>
          <a:p>
            <a:pPr>
              <a:buFont typeface="Arial" panose="020B0604020202020204" pitchFamily="34" charset="0"/>
              <a:buChar char="•"/>
            </a:pPr>
            <a:r>
              <a:rPr lang="en-IN" b="1" dirty="0"/>
              <a:t>Data Analysts</a:t>
            </a:r>
            <a:r>
              <a:rPr lang="en-IN" dirty="0"/>
              <a:t>: Individuals with strong data-handling skills who want to move into predictive </a:t>
            </a:r>
            <a:r>
              <a:rPr lang="en-IN" dirty="0" err="1"/>
              <a:t>modeling</a:t>
            </a:r>
            <a:r>
              <a:rPr lang="en-IN" dirty="0"/>
              <a:t> and machine learning.</a:t>
            </a:r>
          </a:p>
          <a:p>
            <a:pPr>
              <a:buFont typeface="Arial" panose="020B0604020202020204" pitchFamily="34" charset="0"/>
              <a:buChar char="•"/>
            </a:pPr>
            <a:r>
              <a:rPr lang="en-IN" b="1" dirty="0"/>
              <a:t>Engineers</a:t>
            </a:r>
            <a:r>
              <a:rPr lang="en-IN" dirty="0"/>
              <a:t>: Technical professionals looking to understand and implement machine learning algorithms in real-world problems.</a:t>
            </a:r>
          </a:p>
          <a:p>
            <a:endParaRPr lang="en-US" dirty="0"/>
          </a:p>
        </p:txBody>
      </p:sp>
      <p:sp>
        <p:nvSpPr>
          <p:cNvPr id="4" name="Content Placeholder 3">
            <a:extLst>
              <a:ext uri="{FF2B5EF4-FFF2-40B4-BE49-F238E27FC236}">
                <a16:creationId xmlns:a16="http://schemas.microsoft.com/office/drawing/2014/main" id="{89D3FF1C-3500-1F77-AC1D-B2317C09D29F}"/>
              </a:ext>
            </a:extLst>
          </p:cNvPr>
          <p:cNvSpPr>
            <a:spLocks noGrp="1"/>
          </p:cNvSpPr>
          <p:nvPr>
            <p:ph sz="half" idx="2"/>
          </p:nvPr>
        </p:nvSpPr>
        <p:spPr/>
        <p:txBody>
          <a:bodyPr>
            <a:normAutofit fontScale="92500" lnSpcReduction="20000"/>
          </a:bodyPr>
          <a:lstStyle/>
          <a:p>
            <a:r>
              <a:rPr lang="en-IN" b="1" dirty="0"/>
              <a:t>Focus Areas</a:t>
            </a:r>
            <a:r>
              <a:rPr lang="en-IN" dirty="0"/>
              <a:t>:</a:t>
            </a:r>
          </a:p>
          <a:p>
            <a:pPr>
              <a:buFont typeface="Arial" panose="020B0604020202020204" pitchFamily="34" charset="0"/>
              <a:buChar char="•"/>
            </a:pPr>
            <a:r>
              <a:rPr lang="en-IN" dirty="0"/>
              <a:t>Building machine learning models: regression, classification, clustering, ensemble methods, etc.</a:t>
            </a:r>
          </a:p>
          <a:p>
            <a:pPr>
              <a:buFont typeface="Arial" panose="020B0604020202020204" pitchFamily="34" charset="0"/>
              <a:buChar char="•"/>
            </a:pPr>
            <a:r>
              <a:rPr lang="en-IN" dirty="0"/>
              <a:t>Techniques for data preprocessing, handling data, and working with machine learning pipelines.</a:t>
            </a:r>
          </a:p>
          <a:p>
            <a:pPr>
              <a:buFont typeface="Arial" panose="020B0604020202020204" pitchFamily="34" charset="0"/>
              <a:buChar char="•"/>
            </a:pPr>
            <a:r>
              <a:rPr lang="en-IN" dirty="0"/>
              <a:t>Hands-on with ML tools like Python and Scikit-learn.</a:t>
            </a:r>
          </a:p>
          <a:p>
            <a:pPr>
              <a:buFont typeface="Arial" panose="020B0604020202020204" pitchFamily="34" charset="0"/>
              <a:buChar char="•"/>
            </a:pPr>
            <a:r>
              <a:rPr lang="en-IN" dirty="0"/>
              <a:t>Key ML concepts like model evaluation, cross-validation, and hyperparameter tuning.</a:t>
            </a:r>
          </a:p>
          <a:p>
            <a:endParaRPr lang="en-US" dirty="0"/>
          </a:p>
        </p:txBody>
      </p:sp>
      <p:sp>
        <p:nvSpPr>
          <p:cNvPr id="5" name="Rectangle 4">
            <a:extLst>
              <a:ext uri="{FF2B5EF4-FFF2-40B4-BE49-F238E27FC236}">
                <a16:creationId xmlns:a16="http://schemas.microsoft.com/office/drawing/2014/main" id="{0429EA66-7311-27D3-BB23-F1426694E856}"/>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14843719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2ECB6-C0B9-118D-BDDB-3EB29E7E6FF5}"/>
              </a:ext>
            </a:extLst>
          </p:cNvPr>
          <p:cNvSpPr>
            <a:spLocks noGrp="1"/>
          </p:cNvSpPr>
          <p:nvPr>
            <p:ph type="title"/>
          </p:nvPr>
        </p:nvSpPr>
        <p:spPr/>
        <p:txBody>
          <a:bodyPr/>
          <a:lstStyle/>
          <a:p>
            <a:r>
              <a:rPr lang="en-IN" dirty="0"/>
              <a:t>Tech – Foundation Models (LLMs and NLP)</a:t>
            </a:r>
            <a:endParaRPr lang="en-US" dirty="0"/>
          </a:p>
        </p:txBody>
      </p:sp>
      <p:sp>
        <p:nvSpPr>
          <p:cNvPr id="3" name="Content Placeholder 2">
            <a:extLst>
              <a:ext uri="{FF2B5EF4-FFF2-40B4-BE49-F238E27FC236}">
                <a16:creationId xmlns:a16="http://schemas.microsoft.com/office/drawing/2014/main" id="{3B049717-3266-2C1F-7464-06269FD7228F}"/>
              </a:ext>
            </a:extLst>
          </p:cNvPr>
          <p:cNvSpPr>
            <a:spLocks noGrp="1"/>
          </p:cNvSpPr>
          <p:nvPr>
            <p:ph sz="half" idx="1"/>
          </p:nvPr>
        </p:nvSpPr>
        <p:spPr/>
        <p:txBody>
          <a:bodyPr>
            <a:normAutofit fontScale="92500" lnSpcReduction="10000"/>
          </a:bodyPr>
          <a:lstStyle/>
          <a:p>
            <a:r>
              <a:rPr lang="en-IN" b="1" dirty="0"/>
              <a:t>Audience</a:t>
            </a:r>
            <a:r>
              <a:rPr lang="en-IN" dirty="0"/>
              <a:t>:</a:t>
            </a:r>
          </a:p>
          <a:p>
            <a:pPr>
              <a:buFont typeface="Arial" panose="020B0604020202020204" pitchFamily="34" charset="0"/>
              <a:buChar char="•"/>
            </a:pPr>
            <a:r>
              <a:rPr lang="en-IN" b="1" dirty="0"/>
              <a:t>Advanced Data Scientists</a:t>
            </a:r>
            <a:r>
              <a:rPr lang="en-IN" dirty="0"/>
              <a:t>: Data scientists who have a solid understanding of machine learning and are looking to specialize in deep learning, particularly large language models (LLMs) and other foundational models.</a:t>
            </a:r>
          </a:p>
          <a:p>
            <a:pPr>
              <a:buFont typeface="Arial" panose="020B0604020202020204" pitchFamily="34" charset="0"/>
              <a:buChar char="•"/>
            </a:pPr>
            <a:r>
              <a:rPr lang="en-IN" b="1" dirty="0"/>
              <a:t>NLP Engineers</a:t>
            </a:r>
            <a:r>
              <a:rPr lang="en-IN" dirty="0"/>
              <a:t>: Professionals specifically working in Natural Language Processing, text generation, and conversational AI who want to deepen their expertise in LLMs.</a:t>
            </a:r>
          </a:p>
          <a:p>
            <a:pPr>
              <a:buFont typeface="Arial" panose="020B0604020202020204" pitchFamily="34" charset="0"/>
              <a:buChar char="•"/>
            </a:pPr>
            <a:r>
              <a:rPr lang="en-IN" b="1" dirty="0"/>
              <a:t>AI/ML Engineers</a:t>
            </a:r>
            <a:r>
              <a:rPr lang="en-IN" dirty="0"/>
              <a:t>: Engineers looking to design, deploy, or optimize large-scale AI systems based on foundation models.</a:t>
            </a:r>
          </a:p>
          <a:p>
            <a:endParaRPr lang="en-US" dirty="0"/>
          </a:p>
        </p:txBody>
      </p:sp>
      <p:sp>
        <p:nvSpPr>
          <p:cNvPr id="4" name="Content Placeholder 3">
            <a:extLst>
              <a:ext uri="{FF2B5EF4-FFF2-40B4-BE49-F238E27FC236}">
                <a16:creationId xmlns:a16="http://schemas.microsoft.com/office/drawing/2014/main" id="{08C6CFC2-8081-BC32-DD85-878BE197E45F}"/>
              </a:ext>
            </a:extLst>
          </p:cNvPr>
          <p:cNvSpPr>
            <a:spLocks noGrp="1"/>
          </p:cNvSpPr>
          <p:nvPr>
            <p:ph sz="half" idx="2"/>
          </p:nvPr>
        </p:nvSpPr>
        <p:spPr/>
        <p:txBody>
          <a:bodyPr>
            <a:normAutofit fontScale="92500" lnSpcReduction="10000"/>
          </a:bodyPr>
          <a:lstStyle/>
          <a:p>
            <a:r>
              <a:rPr lang="en-IN" b="1" dirty="0"/>
              <a:t>Focus Areas</a:t>
            </a:r>
            <a:r>
              <a:rPr lang="en-IN" dirty="0"/>
              <a:t>:</a:t>
            </a:r>
          </a:p>
          <a:p>
            <a:pPr>
              <a:buFont typeface="Arial" panose="020B0604020202020204" pitchFamily="34" charset="0"/>
              <a:buChar char="•"/>
            </a:pPr>
            <a:r>
              <a:rPr lang="en-IN" dirty="0"/>
              <a:t>Understanding foundation models (e.g., GPT, BERT, T5) and their architectures.</a:t>
            </a:r>
          </a:p>
          <a:p>
            <a:pPr>
              <a:buFont typeface="Arial" panose="020B0604020202020204" pitchFamily="34" charset="0"/>
              <a:buChar char="•"/>
            </a:pPr>
            <a:r>
              <a:rPr lang="en-IN" dirty="0"/>
              <a:t>Fine-tuning pre-trained models for NLP tasks: sentiment analysis, summarization, translation, etc.</a:t>
            </a:r>
          </a:p>
          <a:p>
            <a:pPr>
              <a:buFont typeface="Arial" panose="020B0604020202020204" pitchFamily="34" charset="0"/>
              <a:buChar char="•"/>
            </a:pPr>
            <a:r>
              <a:rPr lang="en-IN" dirty="0"/>
              <a:t>Deep learning, transformers, attention mechanisms, and state-of-the-art NLP techniques.</a:t>
            </a:r>
          </a:p>
          <a:p>
            <a:pPr>
              <a:buFont typeface="Arial" panose="020B0604020202020204" pitchFamily="34" charset="0"/>
              <a:buChar char="•"/>
            </a:pPr>
            <a:r>
              <a:rPr lang="en-IN" dirty="0"/>
              <a:t>Scaling LLMs and deploying them in real-world applications, focusing on the nuances of model performance, resource consumption, and operational challenges.</a:t>
            </a:r>
          </a:p>
          <a:p>
            <a:endParaRPr lang="en-US" dirty="0"/>
          </a:p>
        </p:txBody>
      </p:sp>
      <p:sp>
        <p:nvSpPr>
          <p:cNvPr id="5" name="Rectangle 4">
            <a:extLst>
              <a:ext uri="{FF2B5EF4-FFF2-40B4-BE49-F238E27FC236}">
                <a16:creationId xmlns:a16="http://schemas.microsoft.com/office/drawing/2014/main" id="{C158B673-3489-5911-8113-C3A004CBF38E}"/>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7160464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8A886-2616-036A-4B6E-1BBCF5BC0D32}"/>
              </a:ext>
            </a:extLst>
          </p:cNvPr>
          <p:cNvSpPr>
            <a:spLocks noGrp="1"/>
          </p:cNvSpPr>
          <p:nvPr>
            <p:ph type="title"/>
          </p:nvPr>
        </p:nvSpPr>
        <p:spPr>
          <a:xfrm>
            <a:off x="483656" y="689964"/>
            <a:ext cx="11029616" cy="1013800"/>
          </a:xfrm>
        </p:spPr>
        <p:txBody>
          <a:bodyPr>
            <a:normAutofit/>
          </a:bodyPr>
          <a:lstStyle/>
          <a:p>
            <a:r>
              <a:rPr lang="en-US" sz="2000" dirty="0"/>
              <a:t>Non-tech Track</a:t>
            </a:r>
          </a:p>
        </p:txBody>
      </p:sp>
      <p:graphicFrame>
        <p:nvGraphicFramePr>
          <p:cNvPr id="4" name="Table 3">
            <a:extLst>
              <a:ext uri="{FF2B5EF4-FFF2-40B4-BE49-F238E27FC236}">
                <a16:creationId xmlns:a16="http://schemas.microsoft.com/office/drawing/2014/main" id="{BD1A1369-E7E7-C7DE-72D3-83599125032B}"/>
              </a:ext>
            </a:extLst>
          </p:cNvPr>
          <p:cNvGraphicFramePr>
            <a:graphicFrameLocks noGrp="1"/>
          </p:cNvGraphicFramePr>
          <p:nvPr>
            <p:extLst>
              <p:ext uri="{D42A27DB-BD31-4B8C-83A1-F6EECF244321}">
                <p14:modId xmlns:p14="http://schemas.microsoft.com/office/powerpoint/2010/main" val="1046096929"/>
              </p:ext>
            </p:extLst>
          </p:nvPr>
        </p:nvGraphicFramePr>
        <p:xfrm>
          <a:off x="390144" y="2121408"/>
          <a:ext cx="11411712" cy="4581523"/>
        </p:xfrm>
        <a:graphic>
          <a:graphicData uri="http://schemas.openxmlformats.org/drawingml/2006/table">
            <a:tbl>
              <a:tblPr firstRow="1" firstCol="1" bandRow="1">
                <a:tableStyleId>{5C22544A-7EE6-4342-B048-85BDC9FD1C3A}</a:tableStyleId>
              </a:tblPr>
              <a:tblGrid>
                <a:gridCol w="1862619">
                  <a:extLst>
                    <a:ext uri="{9D8B030D-6E8A-4147-A177-3AD203B41FA5}">
                      <a16:colId xmlns:a16="http://schemas.microsoft.com/office/drawing/2014/main" val="84328175"/>
                    </a:ext>
                  </a:extLst>
                </a:gridCol>
                <a:gridCol w="1914450">
                  <a:extLst>
                    <a:ext uri="{9D8B030D-6E8A-4147-A177-3AD203B41FA5}">
                      <a16:colId xmlns:a16="http://schemas.microsoft.com/office/drawing/2014/main" val="3402662089"/>
                    </a:ext>
                  </a:extLst>
                </a:gridCol>
                <a:gridCol w="1517444">
                  <a:extLst>
                    <a:ext uri="{9D8B030D-6E8A-4147-A177-3AD203B41FA5}">
                      <a16:colId xmlns:a16="http://schemas.microsoft.com/office/drawing/2014/main" val="2005836295"/>
                    </a:ext>
                  </a:extLst>
                </a:gridCol>
                <a:gridCol w="2835284">
                  <a:extLst>
                    <a:ext uri="{9D8B030D-6E8A-4147-A177-3AD203B41FA5}">
                      <a16:colId xmlns:a16="http://schemas.microsoft.com/office/drawing/2014/main" val="3832447228"/>
                    </a:ext>
                  </a:extLst>
                </a:gridCol>
                <a:gridCol w="3281915">
                  <a:extLst>
                    <a:ext uri="{9D8B030D-6E8A-4147-A177-3AD203B41FA5}">
                      <a16:colId xmlns:a16="http://schemas.microsoft.com/office/drawing/2014/main" val="2518730933"/>
                    </a:ext>
                  </a:extLst>
                </a:gridCol>
              </a:tblGrid>
              <a:tr h="562356">
                <a:tc>
                  <a:txBody>
                    <a:bodyPr/>
                    <a:lstStyle/>
                    <a:p>
                      <a:r>
                        <a:rPr lang="en-IN" sz="1400" kern="100">
                          <a:effectLst/>
                        </a:rPr>
                        <a:t>Session</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AI Concepts</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Use Cases &amp; Business Impact</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Challenges &amp; Ethical Considerations</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Speaker Name</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tc>
                <a:extLst>
                  <a:ext uri="{0D108BD9-81ED-4DB2-BD59-A6C34878D82A}">
                    <a16:rowId xmlns:a16="http://schemas.microsoft.com/office/drawing/2014/main" val="3012158099"/>
                  </a:ext>
                </a:extLst>
              </a:tr>
              <a:tr h="843533">
                <a:tc>
                  <a:txBody>
                    <a:bodyPr/>
                    <a:lstStyle/>
                    <a:p>
                      <a:r>
                        <a:rPr lang="en-IN" sz="1400" kern="100">
                          <a:effectLst/>
                        </a:rPr>
                        <a:t>1</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Introduction to AI &amp; ML</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AI in everyday life (Netflix, Google, ChatGPT)</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Myths vs Reality of AI</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 </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tc>
                <a:extLst>
                  <a:ext uri="{0D108BD9-81ED-4DB2-BD59-A6C34878D82A}">
                    <a16:rowId xmlns:a16="http://schemas.microsoft.com/office/drawing/2014/main" val="3726942972"/>
                  </a:ext>
                </a:extLst>
              </a:tr>
              <a:tr h="562356">
                <a:tc>
                  <a:txBody>
                    <a:bodyPr/>
                    <a:lstStyle/>
                    <a:p>
                      <a:r>
                        <a:rPr lang="en-IN" sz="1400" kern="100">
                          <a:effectLst/>
                        </a:rPr>
                        <a:t>2</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dirty="0">
                          <a:effectLst/>
                        </a:rPr>
                        <a:t>How AI Learns (Supervised vs Unsupervised)</a:t>
                      </a:r>
                      <a:endParaRPr lang="en-IN" sz="1400" kern="100" dirty="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AI in Healthcare, Finance, Retail</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Data Bias &amp; AI Fairness</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 </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tc>
                <a:extLst>
                  <a:ext uri="{0D108BD9-81ED-4DB2-BD59-A6C34878D82A}">
                    <a16:rowId xmlns:a16="http://schemas.microsoft.com/office/drawing/2014/main" val="2691356032"/>
                  </a:ext>
                </a:extLst>
              </a:tr>
              <a:tr h="562356">
                <a:tc>
                  <a:txBody>
                    <a:bodyPr/>
                    <a:lstStyle/>
                    <a:p>
                      <a:r>
                        <a:rPr lang="en-IN" sz="1400" kern="100">
                          <a:effectLst/>
                        </a:rPr>
                        <a:t>3</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Machine Learning vs Deep Learning vs GenAI</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How AI helps in decision-making</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dirty="0">
                          <a:effectLst/>
                        </a:rPr>
                        <a:t>AI and Privacy (GDPR, data security)</a:t>
                      </a:r>
                      <a:endParaRPr lang="en-IN" sz="1400" kern="100" dirty="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taken</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tc>
                <a:extLst>
                  <a:ext uri="{0D108BD9-81ED-4DB2-BD59-A6C34878D82A}">
                    <a16:rowId xmlns:a16="http://schemas.microsoft.com/office/drawing/2014/main" val="679009833"/>
                  </a:ext>
                </a:extLst>
              </a:tr>
              <a:tr h="702945">
                <a:tc>
                  <a:txBody>
                    <a:bodyPr/>
                    <a:lstStyle/>
                    <a:p>
                      <a:r>
                        <a:rPr lang="en-IN" sz="1400" kern="100">
                          <a:effectLst/>
                        </a:rPr>
                        <a:t>4</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Explainable AI (XAI)</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Case Studies: AI in Fraud Detection, Marketing</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Risks of AI in Business (Hallucinations, Bias)</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 </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tc>
                <a:extLst>
                  <a:ext uri="{0D108BD9-81ED-4DB2-BD59-A6C34878D82A}">
                    <a16:rowId xmlns:a16="http://schemas.microsoft.com/office/drawing/2014/main" val="3286032100"/>
                  </a:ext>
                </a:extLst>
              </a:tr>
              <a:tr h="421767">
                <a:tc>
                  <a:txBody>
                    <a:bodyPr/>
                    <a:lstStyle/>
                    <a:p>
                      <a:r>
                        <a:rPr lang="en-IN" sz="1400" kern="100">
                          <a:effectLst/>
                        </a:rPr>
                        <a:t>5</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AI Implementation in Business</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AI Adoption Strategies</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Human-AI Collaboration &amp; Future of Work</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 </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tc>
                <a:extLst>
                  <a:ext uri="{0D108BD9-81ED-4DB2-BD59-A6C34878D82A}">
                    <a16:rowId xmlns:a16="http://schemas.microsoft.com/office/drawing/2014/main" val="509244280"/>
                  </a:ext>
                </a:extLst>
              </a:tr>
              <a:tr h="843533">
                <a:tc>
                  <a:txBody>
                    <a:bodyPr/>
                    <a:lstStyle/>
                    <a:p>
                      <a:r>
                        <a:rPr lang="en-IN" sz="1400" kern="100">
                          <a:effectLst/>
                        </a:rPr>
                        <a:t>6</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Future Trends in AI</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a:effectLst/>
                        </a:rPr>
                        <a:t>Emerging AI applications (Quantum AI, AGI)</a:t>
                      </a:r>
                      <a:endParaRPr lang="en-IN" sz="14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dirty="0">
                          <a:effectLst/>
                        </a:rPr>
                        <a:t>Open Discussion &amp; AI Strategy Planning</a:t>
                      </a:r>
                      <a:endParaRPr lang="en-IN" sz="1400" kern="100" dirty="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r>
                        <a:rPr lang="en-IN" sz="1400" kern="100" dirty="0">
                          <a:effectLst/>
                        </a:rPr>
                        <a:t>taken</a:t>
                      </a:r>
                      <a:endParaRPr lang="en-IN" sz="1400" kern="100" dirty="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tc>
                <a:extLst>
                  <a:ext uri="{0D108BD9-81ED-4DB2-BD59-A6C34878D82A}">
                    <a16:rowId xmlns:a16="http://schemas.microsoft.com/office/drawing/2014/main" val="1046780577"/>
                  </a:ext>
                </a:extLst>
              </a:tr>
            </a:tbl>
          </a:graphicData>
        </a:graphic>
      </p:graphicFrame>
      <p:sp>
        <p:nvSpPr>
          <p:cNvPr id="9" name="Rectangle 8">
            <a:extLst>
              <a:ext uri="{FF2B5EF4-FFF2-40B4-BE49-F238E27FC236}">
                <a16:creationId xmlns:a16="http://schemas.microsoft.com/office/drawing/2014/main" id="{EA4C66A3-CD62-3D75-C972-260E28D8689D}"/>
              </a:ext>
            </a:extLst>
          </p:cNvPr>
          <p:cNvSpPr/>
          <p:nvPr/>
        </p:nvSpPr>
        <p:spPr>
          <a:xfrm>
            <a:off x="5510784" y="689964"/>
            <a:ext cx="5105756" cy="1538039"/>
          </a:xfrm>
          <a:prstGeom prst="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Manashi</a:t>
            </a:r>
            <a:r>
              <a:rPr lang="en-US" dirty="0"/>
              <a:t> &amp; Sweta to edit this</a:t>
            </a:r>
          </a:p>
          <a:p>
            <a:pPr algn="ctr"/>
            <a:r>
              <a:rPr lang="en-US" dirty="0"/>
              <a:t>4 sessions and topics, panel discussion, invite guest speakers talk, etc..</a:t>
            </a:r>
          </a:p>
        </p:txBody>
      </p:sp>
      <p:sp>
        <p:nvSpPr>
          <p:cNvPr id="11" name="Rectangle 10">
            <a:extLst>
              <a:ext uri="{FF2B5EF4-FFF2-40B4-BE49-F238E27FC236}">
                <a16:creationId xmlns:a16="http://schemas.microsoft.com/office/drawing/2014/main" id="{9D5A148A-488C-D442-CFF1-026E2B2D412B}"/>
              </a:ext>
            </a:extLst>
          </p:cNvPr>
          <p:cNvSpPr/>
          <p:nvPr/>
        </p:nvSpPr>
        <p:spPr>
          <a:xfrm>
            <a:off x="3117273" y="689964"/>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24644265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B7B26222-ECD8-09DC-3480-FFD72C3677E8}"/>
              </a:ext>
            </a:extLst>
          </p:cNvPr>
          <p:cNvGraphicFramePr>
            <a:graphicFrameLocks noGrp="1"/>
          </p:cNvGraphicFramePr>
          <p:nvPr/>
        </p:nvGraphicFramePr>
        <p:xfrm>
          <a:off x="146955" y="289758"/>
          <a:ext cx="12045045" cy="6278483"/>
        </p:xfrm>
        <a:graphic>
          <a:graphicData uri="http://schemas.openxmlformats.org/drawingml/2006/table">
            <a:tbl>
              <a:tblPr firstRow="1" bandRow="1">
                <a:tableStyleId>{5C22544A-7EE6-4342-B048-85BDC9FD1C3A}</a:tableStyleId>
              </a:tblPr>
              <a:tblGrid>
                <a:gridCol w="898814">
                  <a:extLst>
                    <a:ext uri="{9D8B030D-6E8A-4147-A177-3AD203B41FA5}">
                      <a16:colId xmlns:a16="http://schemas.microsoft.com/office/drawing/2014/main" val="81177399"/>
                    </a:ext>
                  </a:extLst>
                </a:gridCol>
                <a:gridCol w="2546518">
                  <a:extLst>
                    <a:ext uri="{9D8B030D-6E8A-4147-A177-3AD203B41FA5}">
                      <a16:colId xmlns:a16="http://schemas.microsoft.com/office/drawing/2014/main" val="538609823"/>
                    </a:ext>
                  </a:extLst>
                </a:gridCol>
                <a:gridCol w="7177611">
                  <a:extLst>
                    <a:ext uri="{9D8B030D-6E8A-4147-A177-3AD203B41FA5}">
                      <a16:colId xmlns:a16="http://schemas.microsoft.com/office/drawing/2014/main" val="3922458833"/>
                    </a:ext>
                  </a:extLst>
                </a:gridCol>
                <a:gridCol w="1422102">
                  <a:extLst>
                    <a:ext uri="{9D8B030D-6E8A-4147-A177-3AD203B41FA5}">
                      <a16:colId xmlns:a16="http://schemas.microsoft.com/office/drawing/2014/main" val="4287276441"/>
                    </a:ext>
                  </a:extLst>
                </a:gridCol>
              </a:tblGrid>
              <a:tr h="391208">
                <a:tc>
                  <a:txBody>
                    <a:bodyPr/>
                    <a:lstStyle/>
                    <a:p>
                      <a:pPr algn="l"/>
                      <a:r>
                        <a:rPr lang="en-IN" sz="1200" b="1" kern="100" dirty="0">
                          <a:effectLst/>
                          <a:latin typeface="Times New Roman" panose="02020603050405020304" pitchFamily="18" charset="0"/>
                          <a:ea typeface="Times New Roman" panose="02020603050405020304" pitchFamily="18" charset="0"/>
                          <a:cs typeface="Tunga" panose="020B0502040204020203" pitchFamily="34" charset="0"/>
                        </a:rPr>
                        <a:t>Sessions</a:t>
                      </a:r>
                      <a:endParaRPr lang="en-IN" sz="1200" kern="100" dirty="0">
                        <a:effectLst/>
                        <a:latin typeface="Times New Roman" panose="02020603050405020304" pitchFamily="18" charset="0"/>
                        <a:ea typeface="Times New Roman" panose="02020603050405020304" pitchFamily="18" charset="0"/>
                        <a:cs typeface="Tunga" panose="020B0502040204020203" pitchFamily="34" charset="0"/>
                      </a:endParaRPr>
                    </a:p>
                  </a:txBody>
                  <a:tcPr marL="68580" marR="68580" marT="0" marB="0"/>
                </a:tc>
                <a:tc>
                  <a:txBody>
                    <a:bodyPr/>
                    <a:lstStyle/>
                    <a:p>
                      <a:pPr algn="l"/>
                      <a:r>
                        <a:rPr lang="en-IN" sz="1200" b="1" kern="100" dirty="0">
                          <a:effectLst/>
                          <a:latin typeface="Times New Roman" panose="02020603050405020304" pitchFamily="18" charset="0"/>
                          <a:ea typeface="Times New Roman" panose="02020603050405020304" pitchFamily="18" charset="0"/>
                          <a:cs typeface="Tunga" panose="020B0502040204020203" pitchFamily="34" charset="0"/>
                        </a:rPr>
                        <a:t>Main</a:t>
                      </a:r>
                      <a:endParaRPr lang="en-IN" sz="1200" kern="100" dirty="0">
                        <a:effectLst/>
                        <a:latin typeface="Times New Roman" panose="02020603050405020304" pitchFamily="18" charset="0"/>
                        <a:ea typeface="Times New Roman" panose="02020603050405020304" pitchFamily="18" charset="0"/>
                        <a:cs typeface="Tunga" panose="020B0502040204020203" pitchFamily="34" charset="0"/>
                      </a:endParaRPr>
                    </a:p>
                  </a:txBody>
                  <a:tcPr marL="68580" marR="68580" marT="0" marB="0"/>
                </a:tc>
                <a:tc>
                  <a:txBody>
                    <a:bodyPr/>
                    <a:lstStyle/>
                    <a:p>
                      <a:pPr algn="l"/>
                      <a:r>
                        <a:rPr lang="en-IN" sz="1200" b="1" kern="100">
                          <a:effectLst/>
                          <a:latin typeface="Times New Roman" panose="02020603050405020304" pitchFamily="18" charset="0"/>
                          <a:ea typeface="Times New Roman" panose="02020603050405020304" pitchFamily="18" charset="0"/>
                          <a:cs typeface="Tunga" panose="020B0502040204020203" pitchFamily="34" charset="0"/>
                        </a:rPr>
                        <a:t>Topics covered</a:t>
                      </a:r>
                      <a:endParaRPr lang="en-IN" sz="12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68580" marR="68580" marT="0" marB="0"/>
                </a:tc>
                <a:tc>
                  <a:txBody>
                    <a:bodyPr/>
                    <a:lstStyle/>
                    <a:p>
                      <a:pPr algn="l"/>
                      <a:r>
                        <a:rPr lang="en-IN" sz="1200" b="1" kern="100" dirty="0">
                          <a:effectLst/>
                          <a:latin typeface="Times New Roman" panose="02020603050405020304" pitchFamily="18" charset="0"/>
                          <a:ea typeface="Times New Roman" panose="02020603050405020304" pitchFamily="18" charset="0"/>
                          <a:cs typeface="Tunga" panose="020B0502040204020203" pitchFamily="34" charset="0"/>
                        </a:rPr>
                        <a:t>Speaker name</a:t>
                      </a:r>
                      <a:endParaRPr lang="en-IN" sz="1200" kern="100" dirty="0">
                        <a:effectLst/>
                        <a:latin typeface="Times New Roman" panose="02020603050405020304" pitchFamily="18" charset="0"/>
                        <a:ea typeface="Times New Roman" panose="02020603050405020304" pitchFamily="18" charset="0"/>
                        <a:cs typeface="Tunga" panose="020B0502040204020203" pitchFamily="34" charset="0"/>
                      </a:endParaRPr>
                    </a:p>
                  </a:txBody>
                  <a:tcPr marL="68580" marR="68580" marT="0" marB="0"/>
                </a:tc>
                <a:extLst>
                  <a:ext uri="{0D108BD9-81ED-4DB2-BD59-A6C34878D82A}">
                    <a16:rowId xmlns:a16="http://schemas.microsoft.com/office/drawing/2014/main" val="3720595828"/>
                  </a:ext>
                </a:extLst>
              </a:tr>
              <a:tr h="685149">
                <a:tc>
                  <a:txBody>
                    <a:bodyPr/>
                    <a:lstStyle/>
                    <a:p>
                      <a:pPr algn="l"/>
                      <a:r>
                        <a:rPr lang="en-IN" sz="1600" b="0" kern="100" dirty="0">
                          <a:effectLst/>
                          <a:latin typeface="+mn-lt"/>
                          <a:ea typeface="Times New Roman" panose="02020603050405020304" pitchFamily="18" charset="0"/>
                          <a:cs typeface="Tunga" panose="020B0502040204020203" pitchFamily="34" charset="0"/>
                        </a:rPr>
                        <a:t>1</a:t>
                      </a:r>
                    </a:p>
                  </a:txBody>
                  <a:tcPr marL="68580" marR="68580" marT="0" marB="0"/>
                </a:tc>
                <a:tc>
                  <a:txBody>
                    <a:bodyPr/>
                    <a:lstStyle/>
                    <a:p>
                      <a:pPr algn="l"/>
                      <a:r>
                        <a:rPr lang="en-IN" sz="1600" b="0" kern="100" dirty="0">
                          <a:solidFill>
                            <a:srgbClr val="000000"/>
                          </a:solidFill>
                          <a:effectLst/>
                          <a:latin typeface="+mn-lt"/>
                          <a:ea typeface="Times New Roman" panose="02020603050405020304" pitchFamily="18" charset="0"/>
                          <a:cs typeface="Tunga" panose="020B0502040204020203" pitchFamily="34" charset="0"/>
                        </a:rPr>
                        <a:t>Introduction to ML</a:t>
                      </a:r>
                      <a:endParaRPr lang="en-IN" sz="1600" b="0" kern="100" dirty="0">
                        <a:effectLst/>
                        <a:latin typeface="+mn-lt"/>
                        <a:ea typeface="Times New Roman" panose="02020603050405020304" pitchFamily="18" charset="0"/>
                        <a:cs typeface="Tunga" panose="020B0502040204020203" pitchFamily="34" charset="0"/>
                      </a:endParaRPr>
                    </a:p>
                    <a:p>
                      <a:pPr algn="l"/>
                      <a:r>
                        <a:rPr lang="en-IN" sz="1600" b="0" kern="100" dirty="0">
                          <a:effectLst/>
                          <a:latin typeface="+mn-lt"/>
                          <a:ea typeface="Times New Roman" panose="02020603050405020304" pitchFamily="18" charset="0"/>
                          <a:cs typeface="Tunga" panose="020B0502040204020203" pitchFamily="34" charset="0"/>
                        </a:rPr>
                        <a:t> </a:t>
                      </a:r>
                    </a:p>
                  </a:txBody>
                  <a:tcPr marL="68580" marR="68580" marT="0" marB="0"/>
                </a:tc>
                <a:tc>
                  <a:txBody>
                    <a:bodyPr/>
                    <a:lstStyle/>
                    <a:p>
                      <a:pPr algn="l"/>
                      <a:r>
                        <a:rPr lang="en-IN" sz="1600" b="0" kern="100">
                          <a:effectLst/>
                          <a:latin typeface="+mn-lt"/>
                          <a:ea typeface="Times New Roman" panose="02020603050405020304" pitchFamily="18" charset="0"/>
                          <a:cs typeface="Tunga" panose="020B0502040204020203" pitchFamily="34" charset="0"/>
                        </a:rPr>
                        <a:t>What is ML? Types of ML, ML pipeline, Applications</a:t>
                      </a:r>
                    </a:p>
                  </a:txBody>
                  <a:tcPr marL="68580" marR="68580" marT="0" marB="0"/>
                </a:tc>
                <a:tc>
                  <a:txBody>
                    <a:bodyPr/>
                    <a:lstStyle/>
                    <a:p>
                      <a:pPr algn="l"/>
                      <a:r>
                        <a:rPr lang="en-IN" sz="1600" b="0" kern="100" dirty="0">
                          <a:effectLst/>
                          <a:latin typeface="+mn-lt"/>
                          <a:ea typeface="Times New Roman" panose="02020603050405020304" pitchFamily="18" charset="0"/>
                          <a:cs typeface="Tunga" panose="020B0502040204020203" pitchFamily="34" charset="0"/>
                        </a:rPr>
                        <a:t>Kavitha  </a:t>
                      </a:r>
                    </a:p>
                  </a:txBody>
                  <a:tcPr marL="68580" marR="68580" marT="0" marB="0"/>
                </a:tc>
                <a:extLst>
                  <a:ext uri="{0D108BD9-81ED-4DB2-BD59-A6C34878D82A}">
                    <a16:rowId xmlns:a16="http://schemas.microsoft.com/office/drawing/2014/main" val="1737868466"/>
                  </a:ext>
                </a:extLst>
              </a:tr>
              <a:tr h="770793">
                <a:tc>
                  <a:txBody>
                    <a:bodyPr/>
                    <a:lstStyle/>
                    <a:p>
                      <a:pPr algn="l"/>
                      <a:r>
                        <a:rPr lang="en-US" sz="1600" b="0" dirty="0">
                          <a:latin typeface="+mn-lt"/>
                        </a:rPr>
                        <a:t>2</a:t>
                      </a:r>
                    </a:p>
                    <a:p>
                      <a:pPr algn="l"/>
                      <a:endParaRPr lang="en-US" sz="1600" b="0" dirty="0">
                        <a:latin typeface="+mn-lt"/>
                      </a:endParaRP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Data Handling &amp; Preprocessing</a:t>
                      </a:r>
                    </a:p>
                  </a:txBody>
                  <a:tcPr marL="68580" marR="68580" marT="0" marB="0"/>
                </a:tc>
                <a:tc>
                  <a:txBody>
                    <a:bodyPr/>
                    <a:lstStyle/>
                    <a:p>
                      <a:pPr algn="l"/>
                      <a:r>
                        <a:rPr lang="en-IN" sz="1600" b="0" kern="1200" dirty="0">
                          <a:solidFill>
                            <a:schemeClr val="dk1"/>
                          </a:solidFill>
                          <a:effectLst/>
                          <a:latin typeface="+mn-lt"/>
                          <a:ea typeface="+mn-ea"/>
                          <a:cs typeface="+mn-cs"/>
                        </a:rPr>
                        <a:t>Data types, Pandas, Data Cleaning, Feature Scaling, Encoding , </a:t>
                      </a:r>
                    </a:p>
                    <a:p>
                      <a:pPr algn="l"/>
                      <a:r>
                        <a:rPr lang="en-IN" sz="1600" b="0" kern="1200" dirty="0">
                          <a:solidFill>
                            <a:schemeClr val="dk1"/>
                          </a:solidFill>
                          <a:effectLst/>
                          <a:latin typeface="+mn-lt"/>
                          <a:ea typeface="+mn-ea"/>
                          <a:cs typeface="+mn-cs"/>
                        </a:rPr>
                        <a:t>power BI</a:t>
                      </a:r>
                      <a:r>
                        <a:rPr lang="en-IN" sz="1600" b="0" dirty="0">
                          <a:effectLst/>
                          <a:latin typeface="+mn-lt"/>
                        </a:rPr>
                        <a:t> </a:t>
                      </a:r>
                      <a:endParaRPr lang="en-US" sz="1600" b="0" dirty="0">
                        <a:latin typeface="+mn-lt"/>
                      </a:endParaRPr>
                    </a:p>
                    <a:p>
                      <a:pPr algn="l"/>
                      <a:endParaRPr lang="en-US" sz="1600" b="0" dirty="0">
                        <a:latin typeface="+mn-lt"/>
                      </a:endParaRPr>
                    </a:p>
                  </a:txBody>
                  <a:tcPr/>
                </a:tc>
                <a:tc>
                  <a:txBody>
                    <a:bodyPr/>
                    <a:lstStyle/>
                    <a:p>
                      <a:pPr algn="l"/>
                      <a:r>
                        <a:rPr lang="en-US" sz="1600" b="0" dirty="0" err="1">
                          <a:latin typeface="+mn-lt"/>
                        </a:rPr>
                        <a:t>Vaibhavi</a:t>
                      </a:r>
                      <a:endParaRPr lang="en-US" sz="1600" b="0" dirty="0">
                        <a:latin typeface="+mn-lt"/>
                      </a:endParaRPr>
                    </a:p>
                  </a:txBody>
                  <a:tcPr/>
                </a:tc>
                <a:extLst>
                  <a:ext uri="{0D108BD9-81ED-4DB2-BD59-A6C34878D82A}">
                    <a16:rowId xmlns:a16="http://schemas.microsoft.com/office/drawing/2014/main" val="531580366"/>
                  </a:ext>
                </a:extLst>
              </a:tr>
              <a:tr h="542410">
                <a:tc>
                  <a:txBody>
                    <a:bodyPr/>
                    <a:lstStyle/>
                    <a:p>
                      <a:pPr algn="l"/>
                      <a:r>
                        <a:rPr lang="en-US" sz="1600" b="0" dirty="0">
                          <a:latin typeface="+mn-lt"/>
                        </a:rPr>
                        <a:t>3</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Model Training</a:t>
                      </a:r>
                    </a:p>
                  </a:txBody>
                  <a:tcPr marL="68580" marR="68580" marT="0" marB="0"/>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600" b="0" kern="100" dirty="0">
                          <a:effectLst/>
                          <a:latin typeface="+mn-lt"/>
                          <a:ea typeface="Times New Roman" panose="02020603050405020304" pitchFamily="18" charset="0"/>
                          <a:cs typeface="Tunga" panose="020B0502040204020203" pitchFamily="34" charset="0"/>
                        </a:rPr>
                        <a:t>Model Training</a:t>
                      </a:r>
                    </a:p>
                    <a:p>
                      <a:pPr algn="l"/>
                      <a:endParaRPr lang="en-US" sz="1600" b="0" dirty="0">
                        <a:latin typeface="+mn-lt"/>
                      </a:endParaRPr>
                    </a:p>
                  </a:txBody>
                  <a:tcPr/>
                </a:tc>
                <a:tc>
                  <a:txBody>
                    <a:bodyPr/>
                    <a:lstStyle/>
                    <a:p>
                      <a:pPr algn="l"/>
                      <a:r>
                        <a:rPr lang="en-US" sz="1600" b="0" dirty="0">
                          <a:latin typeface="+mn-lt"/>
                        </a:rPr>
                        <a:t>Rajesh</a:t>
                      </a:r>
                    </a:p>
                  </a:txBody>
                  <a:tcPr/>
                </a:tc>
                <a:extLst>
                  <a:ext uri="{0D108BD9-81ED-4DB2-BD59-A6C34878D82A}">
                    <a16:rowId xmlns:a16="http://schemas.microsoft.com/office/drawing/2014/main" val="1485347705"/>
                  </a:ext>
                </a:extLst>
              </a:tr>
              <a:tr h="522902">
                <a:tc>
                  <a:txBody>
                    <a:bodyPr/>
                    <a:lstStyle/>
                    <a:p>
                      <a:pPr algn="l"/>
                      <a:r>
                        <a:rPr lang="en-US" sz="1600" b="0" dirty="0">
                          <a:latin typeface="+mn-lt"/>
                        </a:rPr>
                        <a:t>4</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Regression</a:t>
                      </a:r>
                    </a:p>
                  </a:txBody>
                  <a:tcPr marL="68580" marR="68580" marT="0" marB="0"/>
                </a:tc>
                <a:tc>
                  <a:txBody>
                    <a:bodyPr/>
                    <a:lstStyle/>
                    <a:p>
                      <a:pPr marL="0" marR="0" lvl="0" indent="0" algn="l" defTabSz="457200" rtl="0" eaLnBrk="1" fontAlgn="auto" latinLnBrk="0" hangingPunct="1">
                        <a:lnSpc>
                          <a:spcPct val="115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Linear Regression, Assumptions, Model Evaluation (RMSE, R²)</a:t>
                      </a:r>
                      <a:r>
                        <a:rPr lang="en-IN" sz="1600" b="0" dirty="0">
                          <a:effectLst/>
                          <a:latin typeface="+mn-lt"/>
                        </a:rPr>
                        <a:t> </a:t>
                      </a:r>
                      <a:r>
                        <a:rPr lang="en-IN" sz="1600" b="0" kern="1200" dirty="0">
                          <a:solidFill>
                            <a:schemeClr val="dk1"/>
                          </a:solidFill>
                          <a:effectLst/>
                          <a:latin typeface="+mn-lt"/>
                          <a:ea typeface="+mn-ea"/>
                          <a:cs typeface="+mn-cs"/>
                        </a:rPr>
                        <a:t>	</a:t>
                      </a:r>
                    </a:p>
                    <a:p>
                      <a:pPr algn="l">
                        <a:lnSpc>
                          <a:spcPct val="115000"/>
                        </a:lnSpc>
                      </a:pPr>
                      <a:endParaRPr lang="en-IN" sz="1600" b="0" kern="100" dirty="0">
                        <a:effectLst/>
                        <a:latin typeface="+mn-lt"/>
                        <a:cs typeface="Tunga" panose="020B0502040204020203" pitchFamily="34" charset="0"/>
                      </a:endParaRPr>
                    </a:p>
                  </a:txBody>
                  <a:tcPr marL="9525" marR="9525" marT="9525" marB="9525" anchor="ctr"/>
                </a:tc>
                <a:tc>
                  <a:txBody>
                    <a:bodyPr/>
                    <a:lstStyle/>
                    <a:p>
                      <a:pPr algn="l"/>
                      <a:r>
                        <a:rPr lang="en-US" sz="1600" b="0" dirty="0" err="1">
                          <a:latin typeface="+mn-lt"/>
                        </a:rPr>
                        <a:t>Vaibhavi</a:t>
                      </a:r>
                      <a:endParaRPr lang="en-US" sz="1600" b="0" dirty="0">
                        <a:latin typeface="+mn-lt"/>
                      </a:endParaRPr>
                    </a:p>
                  </a:txBody>
                  <a:tcPr/>
                </a:tc>
                <a:extLst>
                  <a:ext uri="{0D108BD9-81ED-4DB2-BD59-A6C34878D82A}">
                    <a16:rowId xmlns:a16="http://schemas.microsoft.com/office/drawing/2014/main" val="3124274729"/>
                  </a:ext>
                </a:extLst>
              </a:tr>
              <a:tr h="391208">
                <a:tc>
                  <a:txBody>
                    <a:bodyPr/>
                    <a:lstStyle/>
                    <a:p>
                      <a:pPr algn="l"/>
                      <a:r>
                        <a:rPr lang="en-US" sz="1600" b="0" dirty="0">
                          <a:latin typeface="+mn-lt"/>
                        </a:rPr>
                        <a:t>5</a:t>
                      </a:r>
                    </a:p>
                  </a:txBody>
                  <a:tcPr/>
                </a:tc>
                <a:tc>
                  <a:txBody>
                    <a:bodyPr/>
                    <a:lstStyle/>
                    <a:p>
                      <a:pPr algn="l">
                        <a:lnSpc>
                          <a:spcPct val="115000"/>
                        </a:lnSpc>
                      </a:pPr>
                      <a:r>
                        <a:rPr lang="en-IN" sz="1600" b="0" kern="100" dirty="0">
                          <a:effectLst/>
                          <a:latin typeface="+mn-lt"/>
                          <a:ea typeface="Times New Roman" panose="02020603050405020304" pitchFamily="18" charset="0"/>
                          <a:cs typeface="Tunga" panose="020B0502040204020203" pitchFamily="34" charset="0"/>
                        </a:rPr>
                        <a:t>Classification</a:t>
                      </a:r>
                    </a:p>
                  </a:txBody>
                  <a:tcPr marL="9525" marR="9525" marT="9525" marB="9525" anchor="ctr"/>
                </a:tc>
                <a:tc>
                  <a:txBody>
                    <a:bodyPr/>
                    <a:lstStyle/>
                    <a:p>
                      <a:pPr algn="l"/>
                      <a:r>
                        <a:rPr lang="en-IN" sz="1600" b="0" kern="100" dirty="0">
                          <a:effectLst/>
                          <a:latin typeface="+mn-lt"/>
                          <a:ea typeface="Times New Roman" panose="02020603050405020304" pitchFamily="18" charset="0"/>
                          <a:cs typeface="Tunga" panose="020B0502040204020203" pitchFamily="34" charset="0"/>
                        </a:rPr>
                        <a:t>Classification vs Regression, Logistic Regression, Decision Boundaries</a:t>
                      </a:r>
                    </a:p>
                  </a:txBody>
                  <a:tcPr marL="68580" marR="68580" marT="0" marB="0"/>
                </a:tc>
                <a:tc>
                  <a:txBody>
                    <a:bodyPr/>
                    <a:lstStyle/>
                    <a:p>
                      <a:pPr algn="l"/>
                      <a:endParaRPr lang="en-US" sz="1600" b="0" dirty="0">
                        <a:latin typeface="+mn-lt"/>
                      </a:endParaRPr>
                    </a:p>
                  </a:txBody>
                  <a:tcPr/>
                </a:tc>
                <a:extLst>
                  <a:ext uri="{0D108BD9-81ED-4DB2-BD59-A6C34878D82A}">
                    <a16:rowId xmlns:a16="http://schemas.microsoft.com/office/drawing/2014/main" val="4063030657"/>
                  </a:ext>
                </a:extLst>
              </a:tr>
              <a:tr h="391208">
                <a:tc>
                  <a:txBody>
                    <a:bodyPr/>
                    <a:lstStyle/>
                    <a:p>
                      <a:pPr algn="l"/>
                      <a:r>
                        <a:rPr lang="en-US" sz="1600" b="0" dirty="0">
                          <a:latin typeface="+mn-lt"/>
                        </a:rPr>
                        <a:t>6</a:t>
                      </a:r>
                    </a:p>
                  </a:txBody>
                  <a:tcPr/>
                </a:tc>
                <a:tc>
                  <a:txBody>
                    <a:bodyPr/>
                    <a:lstStyle/>
                    <a:p>
                      <a:pPr algn="l">
                        <a:lnSpc>
                          <a:spcPct val="115000"/>
                        </a:lnSpc>
                      </a:pPr>
                      <a:r>
                        <a:rPr lang="en-IN" sz="1600" b="0" kern="100" dirty="0">
                          <a:effectLst/>
                          <a:latin typeface="+mn-lt"/>
                          <a:ea typeface="Times New Roman" panose="02020603050405020304" pitchFamily="18" charset="0"/>
                          <a:cs typeface="Tunga" panose="020B0502040204020203" pitchFamily="34" charset="0"/>
                        </a:rPr>
                        <a:t>Classification</a:t>
                      </a:r>
                    </a:p>
                  </a:txBody>
                  <a:tcPr marL="9525" marR="9525" marT="9525" marB="9525" anchor="ctr"/>
                </a:tc>
                <a:tc>
                  <a:txBody>
                    <a:bodyPr/>
                    <a:lstStyle/>
                    <a:p>
                      <a:pPr algn="l"/>
                      <a:r>
                        <a:rPr lang="en-IN" sz="1600" b="0" kern="100" dirty="0">
                          <a:effectLst/>
                          <a:latin typeface="+mn-lt"/>
                          <a:ea typeface="Times New Roman" panose="02020603050405020304" pitchFamily="18" charset="0"/>
                          <a:cs typeface="Tunga" panose="020B0502040204020203" pitchFamily="34" charset="0"/>
                        </a:rPr>
                        <a:t>Decision Trees, Confusion Matrix, Precision-Recall, ROC Curve</a:t>
                      </a:r>
                    </a:p>
                  </a:txBody>
                  <a:tcPr marL="68580" marR="68580" marT="0" marB="0"/>
                </a:tc>
                <a:tc>
                  <a:txBody>
                    <a:bodyPr/>
                    <a:lstStyle/>
                    <a:p>
                      <a:pPr algn="l"/>
                      <a:r>
                        <a:rPr lang="en-US" sz="1600" b="0" dirty="0">
                          <a:latin typeface="+mn-lt"/>
                        </a:rPr>
                        <a:t>Neha</a:t>
                      </a:r>
                    </a:p>
                  </a:txBody>
                  <a:tcPr/>
                </a:tc>
                <a:extLst>
                  <a:ext uri="{0D108BD9-81ED-4DB2-BD59-A6C34878D82A}">
                    <a16:rowId xmlns:a16="http://schemas.microsoft.com/office/drawing/2014/main" val="3049375294"/>
                  </a:ext>
                </a:extLst>
              </a:tr>
              <a:tr h="542410">
                <a:tc>
                  <a:txBody>
                    <a:bodyPr/>
                    <a:lstStyle/>
                    <a:p>
                      <a:pPr algn="l"/>
                      <a:r>
                        <a:rPr lang="en-US" sz="1600" b="0" dirty="0">
                          <a:latin typeface="+mn-lt"/>
                        </a:rPr>
                        <a:t>7</a:t>
                      </a:r>
                    </a:p>
                  </a:txBody>
                  <a:tcPr/>
                </a:tc>
                <a:tc>
                  <a:txBody>
                    <a:bodyPr/>
                    <a:lstStyle/>
                    <a:p>
                      <a:pPr algn="l"/>
                      <a:r>
                        <a:rPr lang="en-IN" sz="1600" b="0" kern="1200" dirty="0">
                          <a:solidFill>
                            <a:schemeClr val="dk1"/>
                          </a:solidFill>
                          <a:effectLst/>
                          <a:latin typeface="+mn-lt"/>
                          <a:ea typeface="+mn-ea"/>
                          <a:cs typeface="+mn-cs"/>
                        </a:rPr>
                        <a:t>Ensemble &amp; Tuning</a:t>
                      </a:r>
                      <a:r>
                        <a:rPr lang="en-IN" sz="1600" b="0" dirty="0">
                          <a:effectLst/>
                          <a:latin typeface="+mn-lt"/>
                        </a:rPr>
                        <a:t> </a:t>
                      </a:r>
                      <a:endParaRPr lang="en-US" sz="1600" b="0" dirty="0">
                        <a:latin typeface="+mn-lt"/>
                      </a:endParaRPr>
                    </a:p>
                  </a:txBody>
                  <a:tcPr/>
                </a:tc>
                <a:tc>
                  <a:txBody>
                    <a:bodyPr/>
                    <a:lstStyle/>
                    <a:p>
                      <a:pPr algn="l">
                        <a:lnSpc>
                          <a:spcPct val="115000"/>
                        </a:lnSpc>
                      </a:pPr>
                      <a:r>
                        <a:rPr lang="en-IN" sz="1600" b="0" kern="100" dirty="0">
                          <a:effectLst/>
                          <a:latin typeface="+mn-lt"/>
                          <a:ea typeface="Times New Roman" panose="02020603050405020304" pitchFamily="18" charset="0"/>
                          <a:cs typeface="Tunga" panose="020B0502040204020203" pitchFamily="34" charset="0"/>
                        </a:rPr>
                        <a:t>Ensemble Learning (Random Forest, </a:t>
                      </a:r>
                      <a:r>
                        <a:rPr lang="en-IN" sz="1600" b="0" kern="100" dirty="0" err="1">
                          <a:effectLst/>
                          <a:latin typeface="+mn-lt"/>
                          <a:ea typeface="Times New Roman" panose="02020603050405020304" pitchFamily="18" charset="0"/>
                          <a:cs typeface="Tunga" panose="020B0502040204020203" pitchFamily="34" charset="0"/>
                        </a:rPr>
                        <a:t>XGBoost</a:t>
                      </a:r>
                      <a:r>
                        <a:rPr lang="en-IN" sz="1600" b="0" kern="100" dirty="0">
                          <a:effectLst/>
                          <a:latin typeface="+mn-lt"/>
                          <a:ea typeface="Times New Roman" panose="02020603050405020304" pitchFamily="18" charset="0"/>
                          <a:cs typeface="Tunga" panose="020B0502040204020203" pitchFamily="34" charset="0"/>
                        </a:rPr>
                        <a:t>), Hyperparameter Tuning (</a:t>
                      </a:r>
                      <a:r>
                        <a:rPr lang="en-IN" sz="1600" b="0" kern="100" dirty="0" err="1">
                          <a:effectLst/>
                          <a:latin typeface="+mn-lt"/>
                          <a:ea typeface="Times New Roman" panose="02020603050405020304" pitchFamily="18" charset="0"/>
                          <a:cs typeface="Tunga" panose="020B0502040204020203" pitchFamily="34" charset="0"/>
                        </a:rPr>
                        <a:t>GridSearchCV</a:t>
                      </a:r>
                      <a:r>
                        <a:rPr lang="en-IN" sz="1600" b="0" kern="100" dirty="0">
                          <a:effectLst/>
                          <a:latin typeface="+mn-lt"/>
                          <a:ea typeface="Times New Roman" panose="02020603050405020304" pitchFamily="18" charset="0"/>
                          <a:cs typeface="Tunga" panose="020B0502040204020203" pitchFamily="34" charset="0"/>
                        </a:rPr>
                        <a:t>)</a:t>
                      </a:r>
                    </a:p>
                  </a:txBody>
                  <a:tcPr marL="9525" marR="9525" marT="9525" marB="9525" anchor="ctr"/>
                </a:tc>
                <a:tc>
                  <a:txBody>
                    <a:bodyPr/>
                    <a:lstStyle/>
                    <a:p>
                      <a:pPr algn="l"/>
                      <a:r>
                        <a:rPr lang="en-US" sz="1600" b="0" dirty="0">
                          <a:latin typeface="+mn-lt"/>
                        </a:rPr>
                        <a:t>Neha</a:t>
                      </a:r>
                    </a:p>
                  </a:txBody>
                  <a:tcPr/>
                </a:tc>
                <a:extLst>
                  <a:ext uri="{0D108BD9-81ED-4DB2-BD59-A6C34878D82A}">
                    <a16:rowId xmlns:a16="http://schemas.microsoft.com/office/drawing/2014/main" val="1139214332"/>
                  </a:ext>
                </a:extLst>
              </a:tr>
              <a:tr h="456766">
                <a:tc>
                  <a:txBody>
                    <a:bodyPr/>
                    <a:lstStyle/>
                    <a:p>
                      <a:pPr algn="l"/>
                      <a:r>
                        <a:rPr lang="en-US" sz="1600" b="0" dirty="0">
                          <a:latin typeface="+mn-lt"/>
                        </a:rPr>
                        <a:t>8</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Unsupervised Learning</a:t>
                      </a:r>
                    </a:p>
                  </a:txBody>
                  <a:tcPr marL="68580" marR="68580" marT="0" marB="0"/>
                </a:tc>
                <a:tc>
                  <a:txBody>
                    <a:bodyPr/>
                    <a:lstStyle/>
                    <a:p>
                      <a:pPr algn="l"/>
                      <a:r>
                        <a:rPr lang="en-IN" sz="1600" b="0" kern="100" dirty="0">
                          <a:effectLst/>
                          <a:latin typeface="+mn-lt"/>
                          <a:ea typeface="Times New Roman" panose="02020603050405020304" pitchFamily="18" charset="0"/>
                          <a:cs typeface="Tunga" panose="020B0502040204020203" pitchFamily="34" charset="0"/>
                        </a:rPr>
                        <a:t>Clustering (K-Means, Hierarchical), PCA</a:t>
                      </a:r>
                    </a:p>
                  </a:txBody>
                  <a:tcPr marL="68580" marR="68580" marT="0" marB="0"/>
                </a:tc>
                <a:tc>
                  <a:txBody>
                    <a:bodyPr/>
                    <a:lstStyle/>
                    <a:p>
                      <a:pPr algn="l"/>
                      <a:r>
                        <a:rPr lang="en-US" sz="1600" b="0" dirty="0">
                          <a:latin typeface="+mn-lt"/>
                        </a:rPr>
                        <a:t>Jamuna</a:t>
                      </a:r>
                    </a:p>
                  </a:txBody>
                  <a:tcPr/>
                </a:tc>
                <a:extLst>
                  <a:ext uri="{0D108BD9-81ED-4DB2-BD59-A6C34878D82A}">
                    <a16:rowId xmlns:a16="http://schemas.microsoft.com/office/drawing/2014/main" val="2687416964"/>
                  </a:ext>
                </a:extLst>
              </a:tr>
              <a:tr h="456766">
                <a:tc>
                  <a:txBody>
                    <a:bodyPr/>
                    <a:lstStyle/>
                    <a:p>
                      <a:pPr algn="l"/>
                      <a:r>
                        <a:rPr lang="en-US" sz="1600" b="0" dirty="0">
                          <a:latin typeface="+mn-lt"/>
                        </a:rPr>
                        <a:t>9</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Feature Engineering</a:t>
                      </a:r>
                    </a:p>
                  </a:txBody>
                  <a:tcPr marL="68580" marR="68580" marT="0" marB="0"/>
                </a:tc>
                <a:tc>
                  <a:txBody>
                    <a:bodyPr/>
                    <a:lstStyle/>
                    <a:p>
                      <a:pPr algn="l">
                        <a:lnSpc>
                          <a:spcPct val="115000"/>
                        </a:lnSpc>
                      </a:pPr>
                      <a:r>
                        <a:rPr lang="en-IN" sz="1600" b="0" kern="100" dirty="0">
                          <a:effectLst/>
                          <a:latin typeface="+mn-lt"/>
                          <a:ea typeface="Times New Roman" panose="02020603050405020304" pitchFamily="18" charset="0"/>
                          <a:cs typeface="Tunga" panose="020B0502040204020203" pitchFamily="34" charset="0"/>
                        </a:rPr>
                        <a:t>Feature Selection, Feature Engineering, Bias-Variance </a:t>
                      </a:r>
                      <a:r>
                        <a:rPr lang="en-IN" sz="1600" b="0" kern="100" dirty="0" err="1">
                          <a:effectLst/>
                          <a:latin typeface="+mn-lt"/>
                          <a:ea typeface="Times New Roman" panose="02020603050405020304" pitchFamily="18" charset="0"/>
                          <a:cs typeface="Tunga" panose="020B0502040204020203" pitchFamily="34" charset="0"/>
                        </a:rPr>
                        <a:t>Tradeoff</a:t>
                      </a:r>
                      <a:endParaRPr lang="en-IN" sz="1600" b="0" kern="100" dirty="0">
                        <a:effectLst/>
                        <a:latin typeface="+mn-lt"/>
                        <a:ea typeface="Times New Roman" panose="02020603050405020304" pitchFamily="18" charset="0"/>
                        <a:cs typeface="Tunga" panose="020B0502040204020203" pitchFamily="34" charset="0"/>
                      </a:endParaRPr>
                    </a:p>
                  </a:txBody>
                  <a:tcPr marL="9525" marR="9525" marT="9525" marB="9525" anchor="ctr"/>
                </a:tc>
                <a:tc>
                  <a:txBody>
                    <a:bodyPr/>
                    <a:lstStyle/>
                    <a:p>
                      <a:pPr algn="l"/>
                      <a:r>
                        <a:rPr lang="en-US" sz="1600" b="0" dirty="0">
                          <a:latin typeface="+mn-lt"/>
                        </a:rPr>
                        <a:t>Jamuna</a:t>
                      </a:r>
                    </a:p>
                  </a:txBody>
                  <a:tcPr/>
                </a:tc>
                <a:extLst>
                  <a:ext uri="{0D108BD9-81ED-4DB2-BD59-A6C34878D82A}">
                    <a16:rowId xmlns:a16="http://schemas.microsoft.com/office/drawing/2014/main" val="2409664249"/>
                  </a:ext>
                </a:extLst>
              </a:tr>
              <a:tr h="391208">
                <a:tc>
                  <a:txBody>
                    <a:bodyPr/>
                    <a:lstStyle/>
                    <a:p>
                      <a:pPr algn="l"/>
                      <a:r>
                        <a:rPr lang="en-US" sz="1600" b="0" dirty="0">
                          <a:latin typeface="+mn-lt"/>
                        </a:rPr>
                        <a:t>10</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 Deployment</a:t>
                      </a:r>
                    </a:p>
                  </a:txBody>
                  <a:tcPr marL="68580" marR="68580" marT="0" marB="0"/>
                </a:tc>
                <a:tc>
                  <a:txBody>
                    <a:bodyPr/>
                    <a:lstStyle/>
                    <a:p>
                      <a:pPr algn="l">
                        <a:lnSpc>
                          <a:spcPct val="115000"/>
                        </a:lnSpc>
                      </a:pPr>
                      <a:r>
                        <a:rPr lang="en-IN" sz="1600" b="0" kern="100" dirty="0">
                          <a:effectLst/>
                          <a:latin typeface="+mn-lt"/>
                        </a:rPr>
                        <a:t>ML operations pipeline &amp; Model Deployment</a:t>
                      </a:r>
                      <a:endParaRPr lang="en-IN" sz="1600" b="0" kern="100" dirty="0">
                        <a:effectLst/>
                        <a:latin typeface="+mn-lt"/>
                        <a:cs typeface="Tunga" panose="020B0502040204020203" pitchFamily="34" charset="0"/>
                      </a:endParaRPr>
                    </a:p>
                  </a:txBody>
                  <a:tcPr/>
                </a:tc>
                <a:tc>
                  <a:txBody>
                    <a:bodyPr/>
                    <a:lstStyle/>
                    <a:p>
                      <a:pPr algn="l"/>
                      <a:r>
                        <a:rPr lang="en-US" sz="1600" b="0" dirty="0">
                          <a:latin typeface="+mn-lt"/>
                        </a:rPr>
                        <a:t>Rajesh</a:t>
                      </a:r>
                    </a:p>
                  </a:txBody>
                  <a:tcPr/>
                </a:tc>
                <a:extLst>
                  <a:ext uri="{0D108BD9-81ED-4DB2-BD59-A6C34878D82A}">
                    <a16:rowId xmlns:a16="http://schemas.microsoft.com/office/drawing/2014/main" val="3543388473"/>
                  </a:ext>
                </a:extLst>
              </a:tr>
              <a:tr h="596306">
                <a:tc>
                  <a:txBody>
                    <a:bodyPr/>
                    <a:lstStyle/>
                    <a:p>
                      <a:pPr algn="l"/>
                      <a:r>
                        <a:rPr lang="en-US" sz="1600" b="0" dirty="0">
                          <a:latin typeface="+mn-lt"/>
                        </a:rPr>
                        <a:t>11-12</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Capstone Project</a:t>
                      </a:r>
                    </a:p>
                  </a:txBody>
                  <a:tcPr marL="68580" marR="68580" marT="0" marB="0"/>
                </a:tc>
                <a:tc>
                  <a:txBody>
                    <a:bodyPr/>
                    <a:lstStyle/>
                    <a:p>
                      <a:pPr algn="l"/>
                      <a:r>
                        <a:rPr lang="en-IN" sz="1600" b="0" kern="100" dirty="0">
                          <a:effectLst/>
                          <a:latin typeface="+mn-lt"/>
                          <a:ea typeface="Times New Roman" panose="02020603050405020304" pitchFamily="18" charset="0"/>
                          <a:cs typeface="Tunga" panose="020B0502040204020203" pitchFamily="34" charset="0"/>
                        </a:rPr>
                        <a:t>End-to-End Capstone Project</a:t>
                      </a:r>
                    </a:p>
                  </a:txBody>
                  <a:tcPr marL="68580" marR="68580" marT="0" marB="0"/>
                </a:tc>
                <a:tc>
                  <a:txBody>
                    <a:bodyPr/>
                    <a:lstStyle/>
                    <a:p>
                      <a:pPr algn="l"/>
                      <a:r>
                        <a:rPr lang="en-US" sz="1600" b="0" dirty="0">
                          <a:latin typeface="+mn-lt"/>
                        </a:rPr>
                        <a:t>Kavitha</a:t>
                      </a:r>
                    </a:p>
                  </a:txBody>
                  <a:tcPr/>
                </a:tc>
                <a:extLst>
                  <a:ext uri="{0D108BD9-81ED-4DB2-BD59-A6C34878D82A}">
                    <a16:rowId xmlns:a16="http://schemas.microsoft.com/office/drawing/2014/main" val="3012891452"/>
                  </a:ext>
                </a:extLst>
              </a:tr>
            </a:tbl>
          </a:graphicData>
        </a:graphic>
      </p:graphicFrame>
      <p:sp>
        <p:nvSpPr>
          <p:cNvPr id="10" name="Rectangle 9">
            <a:extLst>
              <a:ext uri="{FF2B5EF4-FFF2-40B4-BE49-F238E27FC236}">
                <a16:creationId xmlns:a16="http://schemas.microsoft.com/office/drawing/2014/main" id="{31EAF265-28CC-2D3F-B395-57F30ED6D660}"/>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291445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37565-44B8-12BF-DD92-051834F373B5}"/>
              </a:ext>
            </a:extLst>
          </p:cNvPr>
          <p:cNvSpPr>
            <a:spLocks noGrp="1"/>
          </p:cNvSpPr>
          <p:nvPr>
            <p:ph type="title"/>
          </p:nvPr>
        </p:nvSpPr>
        <p:spPr/>
        <p:txBody>
          <a:bodyPr/>
          <a:lstStyle/>
          <a:p>
            <a:r>
              <a:rPr lang="en-IN" b="1" dirty="0"/>
              <a:t>Tools and Technologies</a:t>
            </a:r>
          </a:p>
        </p:txBody>
      </p:sp>
      <p:sp>
        <p:nvSpPr>
          <p:cNvPr id="3" name="Content Placeholder 2">
            <a:extLst>
              <a:ext uri="{FF2B5EF4-FFF2-40B4-BE49-F238E27FC236}">
                <a16:creationId xmlns:a16="http://schemas.microsoft.com/office/drawing/2014/main" id="{B228154C-C09C-E834-E3EA-ECFA920BFF1F}"/>
              </a:ext>
            </a:extLst>
          </p:cNvPr>
          <p:cNvSpPr>
            <a:spLocks noGrp="1"/>
          </p:cNvSpPr>
          <p:nvPr>
            <p:ph idx="1"/>
          </p:nvPr>
        </p:nvSpPr>
        <p:spPr/>
        <p:txBody>
          <a:bodyPr/>
          <a:lstStyle/>
          <a:p>
            <a:pPr>
              <a:buFont typeface="Arial" panose="020B0604020202020204" pitchFamily="34" charset="0"/>
              <a:buChar char="•"/>
            </a:pPr>
            <a:r>
              <a:rPr lang="en-IN" dirty="0"/>
              <a:t>Tools for Data Handling and Preprocessing</a:t>
            </a:r>
          </a:p>
          <a:p>
            <a:pPr marL="742950" lvl="1" indent="-285750">
              <a:buFont typeface="Arial" panose="020B0604020202020204" pitchFamily="34" charset="0"/>
              <a:buChar char="•"/>
            </a:pPr>
            <a:r>
              <a:rPr lang="en-IN" dirty="0"/>
              <a:t>Python, Pandas, </a:t>
            </a:r>
            <a:r>
              <a:rPr lang="en-IN" dirty="0" err="1"/>
              <a:t>Numpy</a:t>
            </a:r>
            <a:r>
              <a:rPr lang="en-IN" dirty="0"/>
              <a:t>, Power BI.</a:t>
            </a:r>
          </a:p>
          <a:p>
            <a:pPr>
              <a:buFont typeface="Arial" panose="020B0604020202020204" pitchFamily="34" charset="0"/>
              <a:buChar char="•"/>
            </a:pPr>
            <a:r>
              <a:rPr lang="en-IN" dirty="0"/>
              <a:t>Tools for Machine Learning</a:t>
            </a:r>
          </a:p>
          <a:p>
            <a:pPr marL="742950" lvl="1" indent="-285750">
              <a:buFont typeface="Arial" panose="020B0604020202020204" pitchFamily="34" charset="0"/>
              <a:buChar char="•"/>
            </a:pPr>
            <a:r>
              <a:rPr lang="en-IN" dirty="0"/>
              <a:t>TensorFlow, </a:t>
            </a:r>
            <a:r>
              <a:rPr lang="en-IN" dirty="0" err="1"/>
              <a:t>Keras</a:t>
            </a:r>
            <a:r>
              <a:rPr lang="en-IN" dirty="0"/>
              <a:t>, Scikit-learn.</a:t>
            </a:r>
          </a:p>
          <a:p>
            <a:pPr>
              <a:buFont typeface="Arial" panose="020B0604020202020204" pitchFamily="34" charset="0"/>
              <a:buChar char="•"/>
            </a:pPr>
            <a:r>
              <a:rPr lang="en-IN" dirty="0"/>
              <a:t>Tools for NLP and LLMs</a:t>
            </a:r>
          </a:p>
          <a:p>
            <a:pPr marL="742950" lvl="1" indent="-285750">
              <a:buFont typeface="Arial" panose="020B0604020202020204" pitchFamily="34" charset="0"/>
              <a:buChar char="•"/>
            </a:pPr>
            <a:r>
              <a:rPr lang="en-IN" dirty="0" err="1"/>
              <a:t>HuggingFace</a:t>
            </a:r>
            <a:r>
              <a:rPr lang="en-IN" dirty="0"/>
              <a:t>, </a:t>
            </a:r>
            <a:r>
              <a:rPr lang="en-IN" dirty="0" err="1"/>
              <a:t>SpaCy</a:t>
            </a:r>
            <a:r>
              <a:rPr lang="en-IN" dirty="0"/>
              <a:t>, GPT, BERT.</a:t>
            </a:r>
          </a:p>
          <a:p>
            <a:pPr>
              <a:buFont typeface="Arial" panose="020B0604020202020204" pitchFamily="34" charset="0"/>
              <a:buChar char="•"/>
            </a:pPr>
            <a:r>
              <a:rPr lang="en-IN" dirty="0"/>
              <a:t>Cloud Tools for Deployment</a:t>
            </a:r>
          </a:p>
          <a:p>
            <a:pPr marL="742950" lvl="1" indent="-285750">
              <a:buFont typeface="Arial" panose="020B0604020202020204" pitchFamily="34" charset="0"/>
              <a:buChar char="•"/>
            </a:pPr>
            <a:r>
              <a:rPr lang="en-IN" dirty="0"/>
              <a:t>AWS, Azure, Google Cloud.</a:t>
            </a:r>
          </a:p>
          <a:p>
            <a:endParaRPr lang="en-US" dirty="0"/>
          </a:p>
        </p:txBody>
      </p:sp>
      <p:sp>
        <p:nvSpPr>
          <p:cNvPr id="4" name="Rectangle 3">
            <a:extLst>
              <a:ext uri="{FF2B5EF4-FFF2-40B4-BE49-F238E27FC236}">
                <a16:creationId xmlns:a16="http://schemas.microsoft.com/office/drawing/2014/main" id="{AC7C0B40-02E0-3D82-2EA3-F1A9FB3290C5}"/>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6316622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97DF1-E76E-5C2C-5C07-47394966F60F}"/>
              </a:ext>
            </a:extLst>
          </p:cNvPr>
          <p:cNvSpPr>
            <a:spLocks noGrp="1"/>
          </p:cNvSpPr>
          <p:nvPr>
            <p:ph type="title"/>
          </p:nvPr>
        </p:nvSpPr>
        <p:spPr/>
        <p:txBody>
          <a:bodyPr/>
          <a:lstStyle/>
          <a:p>
            <a:r>
              <a:rPr lang="en-IN" dirty="0"/>
              <a:t>Success Stories and Case Studies</a:t>
            </a:r>
            <a:endParaRPr lang="en-US" dirty="0"/>
          </a:p>
        </p:txBody>
      </p:sp>
      <p:sp>
        <p:nvSpPr>
          <p:cNvPr id="3" name="Content Placeholder 2">
            <a:extLst>
              <a:ext uri="{FF2B5EF4-FFF2-40B4-BE49-F238E27FC236}">
                <a16:creationId xmlns:a16="http://schemas.microsoft.com/office/drawing/2014/main" id="{D46B9B6B-EB8C-AADF-BF30-F86722356CB7}"/>
              </a:ext>
            </a:extLst>
          </p:cNvPr>
          <p:cNvSpPr>
            <a:spLocks noGrp="1"/>
          </p:cNvSpPr>
          <p:nvPr>
            <p:ph idx="1"/>
          </p:nvPr>
        </p:nvSpPr>
        <p:spPr/>
        <p:txBody>
          <a:bodyPr/>
          <a:lstStyle/>
          <a:p>
            <a:r>
              <a:rPr lang="en-IN" dirty="0"/>
              <a:t>ML Success Stories</a:t>
            </a:r>
          </a:p>
          <a:p>
            <a:pPr lvl="1"/>
            <a:r>
              <a:rPr lang="en-IN" dirty="0"/>
              <a:t>Use cases where machine learning models have made a significant impact.</a:t>
            </a:r>
          </a:p>
          <a:p>
            <a:r>
              <a:rPr lang="en-IN" dirty="0"/>
              <a:t>Impact of Capstone Projects</a:t>
            </a:r>
          </a:p>
          <a:p>
            <a:pPr lvl="1"/>
            <a:r>
              <a:rPr lang="en-IN" dirty="0"/>
              <a:t>Showcase 10 sessions by building end to end project and deploy</a:t>
            </a:r>
          </a:p>
          <a:p>
            <a:endParaRPr lang="en-US" dirty="0"/>
          </a:p>
        </p:txBody>
      </p:sp>
      <p:sp>
        <p:nvSpPr>
          <p:cNvPr id="4" name="Rectangle 3">
            <a:extLst>
              <a:ext uri="{FF2B5EF4-FFF2-40B4-BE49-F238E27FC236}">
                <a16:creationId xmlns:a16="http://schemas.microsoft.com/office/drawing/2014/main" id="{3BA07AFB-DFB8-EF52-0ECE-6DE39236FA76}"/>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953461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D7643-4382-7B71-4DF4-04AE1E6D474D}"/>
              </a:ext>
            </a:extLst>
          </p:cNvPr>
          <p:cNvSpPr>
            <a:spLocks noGrp="1"/>
          </p:cNvSpPr>
          <p:nvPr>
            <p:ph type="title"/>
          </p:nvPr>
        </p:nvSpPr>
        <p:spPr/>
        <p:txBody>
          <a:bodyPr/>
          <a:lstStyle/>
          <a:p>
            <a:r>
              <a:rPr lang="en-US" dirty="0" err="1"/>
              <a:t>AgENDA</a:t>
            </a:r>
            <a:endParaRPr lang="en-US" dirty="0"/>
          </a:p>
        </p:txBody>
      </p:sp>
      <p:sp>
        <p:nvSpPr>
          <p:cNvPr id="3" name="Content Placeholder 2">
            <a:extLst>
              <a:ext uri="{FF2B5EF4-FFF2-40B4-BE49-F238E27FC236}">
                <a16:creationId xmlns:a16="http://schemas.microsoft.com/office/drawing/2014/main" id="{B401424D-4E77-BD00-56AA-14213CE2590C}"/>
              </a:ext>
            </a:extLst>
          </p:cNvPr>
          <p:cNvSpPr>
            <a:spLocks noGrp="1"/>
          </p:cNvSpPr>
          <p:nvPr>
            <p:ph idx="1"/>
          </p:nvPr>
        </p:nvSpPr>
        <p:spPr>
          <a:xfrm>
            <a:off x="415636" y="2386940"/>
            <a:ext cx="11195171" cy="4136877"/>
          </a:xfrm>
        </p:spPr>
        <p:txBody>
          <a:bodyPr>
            <a:normAutofit fontScale="85000" lnSpcReduction="20000"/>
          </a:bodyPr>
          <a:lstStyle/>
          <a:p>
            <a:r>
              <a:rPr lang="en-IN" dirty="0"/>
              <a:t>Introduction to AI (General)</a:t>
            </a:r>
          </a:p>
          <a:p>
            <a:r>
              <a:rPr lang="en-IN" dirty="0"/>
              <a:t>Overview of the tracks</a:t>
            </a:r>
          </a:p>
          <a:p>
            <a:r>
              <a:rPr lang="en-IN" dirty="0"/>
              <a:t>Breakdown of 3 tracks: </a:t>
            </a:r>
          </a:p>
          <a:p>
            <a:pPr lvl="1"/>
            <a:r>
              <a:rPr lang="en-IN" dirty="0"/>
              <a:t>Non-Tech, </a:t>
            </a:r>
          </a:p>
          <a:p>
            <a:pPr lvl="1"/>
            <a:r>
              <a:rPr lang="en-IN" dirty="0"/>
              <a:t>ML, and</a:t>
            </a:r>
          </a:p>
          <a:p>
            <a:pPr lvl="1"/>
            <a:r>
              <a:rPr lang="en-IN" dirty="0"/>
              <a:t>Foundation Models</a:t>
            </a:r>
          </a:p>
          <a:p>
            <a:r>
              <a:rPr lang="en-IN" dirty="0"/>
              <a:t>Committee introduction </a:t>
            </a:r>
          </a:p>
          <a:p>
            <a:r>
              <a:rPr lang="en-IN" dirty="0"/>
              <a:t>Session details: </a:t>
            </a:r>
          </a:p>
          <a:p>
            <a:pPr lvl="1"/>
            <a:r>
              <a:rPr lang="en-IN" dirty="0"/>
              <a:t>Topics, </a:t>
            </a:r>
          </a:p>
          <a:p>
            <a:pPr lvl="1"/>
            <a:r>
              <a:rPr lang="en-IN" dirty="0"/>
              <a:t>Timeline, </a:t>
            </a:r>
          </a:p>
          <a:p>
            <a:pPr lvl="1"/>
            <a:r>
              <a:rPr lang="en-IN" dirty="0"/>
              <a:t>Deliverables and</a:t>
            </a:r>
          </a:p>
          <a:p>
            <a:pPr lvl="1"/>
            <a:r>
              <a:rPr lang="en-IN" dirty="0"/>
              <a:t>Speakers</a:t>
            </a:r>
          </a:p>
          <a:p>
            <a:r>
              <a:rPr lang="en-IN" dirty="0"/>
              <a:t>Key milestones and expectations</a:t>
            </a:r>
          </a:p>
          <a:p>
            <a:endParaRPr lang="en-IN" dirty="0"/>
          </a:p>
          <a:p>
            <a:endParaRPr lang="en-IN" dirty="0"/>
          </a:p>
          <a:p>
            <a:endParaRPr lang="en-US" dirty="0"/>
          </a:p>
        </p:txBody>
      </p:sp>
      <p:sp>
        <p:nvSpPr>
          <p:cNvPr id="4" name="Rectangle 3">
            <a:extLst>
              <a:ext uri="{FF2B5EF4-FFF2-40B4-BE49-F238E27FC236}">
                <a16:creationId xmlns:a16="http://schemas.microsoft.com/office/drawing/2014/main" id="{FAB8226C-965D-CE7B-A4E5-0E17C3127542}"/>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14866368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DBDB1-7C47-48A8-005E-7962EC8D3F4A}"/>
              </a:ext>
            </a:extLst>
          </p:cNvPr>
          <p:cNvSpPr>
            <a:spLocks noGrp="1"/>
          </p:cNvSpPr>
          <p:nvPr>
            <p:ph type="title"/>
          </p:nvPr>
        </p:nvSpPr>
        <p:spPr/>
        <p:txBody>
          <a:bodyPr/>
          <a:lstStyle/>
          <a:p>
            <a:r>
              <a:rPr lang="en-IN" dirty="0"/>
              <a:t>Overview</a:t>
            </a:r>
          </a:p>
        </p:txBody>
      </p:sp>
      <p:sp>
        <p:nvSpPr>
          <p:cNvPr id="3" name="Content Placeholder 2">
            <a:extLst>
              <a:ext uri="{FF2B5EF4-FFF2-40B4-BE49-F238E27FC236}">
                <a16:creationId xmlns:a16="http://schemas.microsoft.com/office/drawing/2014/main" id="{E40FD9B7-4C4C-C84C-4181-1B51A6A95DBC}"/>
              </a:ext>
            </a:extLst>
          </p:cNvPr>
          <p:cNvSpPr>
            <a:spLocks noGrp="1"/>
          </p:cNvSpPr>
          <p:nvPr>
            <p:ph idx="1"/>
          </p:nvPr>
        </p:nvSpPr>
        <p:spPr/>
        <p:txBody>
          <a:bodyPr/>
          <a:lstStyle/>
          <a:p>
            <a:r>
              <a:rPr lang="en-US" dirty="0"/>
              <a:t>Designed to bridge the gap between AI concepts and practical implementations.</a:t>
            </a:r>
          </a:p>
          <a:p>
            <a:r>
              <a:rPr lang="en-US" dirty="0"/>
              <a:t>We will be working with</a:t>
            </a:r>
          </a:p>
          <a:p>
            <a:pPr lvl="1"/>
            <a:r>
              <a:rPr lang="en-US" dirty="0"/>
              <a:t>Large Language Models (LLMs)</a:t>
            </a:r>
          </a:p>
          <a:p>
            <a:pPr lvl="1"/>
            <a:r>
              <a:rPr lang="en-US" dirty="0"/>
              <a:t>Retrieval-Augmented Generation (RAG)</a:t>
            </a:r>
          </a:p>
          <a:p>
            <a:pPr lvl="1"/>
            <a:r>
              <a:rPr lang="en-US" dirty="0"/>
              <a:t>NLP models,</a:t>
            </a:r>
          </a:p>
          <a:p>
            <a:pPr lvl="1"/>
            <a:r>
              <a:rPr lang="en-US" dirty="0"/>
              <a:t>Reinforcement learning</a:t>
            </a:r>
          </a:p>
          <a:p>
            <a:pPr lvl="1"/>
            <a:r>
              <a:rPr lang="en-US" dirty="0"/>
              <a:t>AI deployment strategies.</a:t>
            </a:r>
          </a:p>
        </p:txBody>
      </p:sp>
    </p:spTree>
    <p:extLst>
      <p:ext uri="{BB962C8B-B14F-4D97-AF65-F5344CB8AC3E}">
        <p14:creationId xmlns:p14="http://schemas.microsoft.com/office/powerpoint/2010/main" val="19030953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52EB1-1010-F202-29C8-DF2FB70DCC1B}"/>
              </a:ext>
            </a:extLst>
          </p:cNvPr>
          <p:cNvSpPr>
            <a:spLocks noGrp="1"/>
          </p:cNvSpPr>
          <p:nvPr>
            <p:ph type="title"/>
          </p:nvPr>
        </p:nvSpPr>
        <p:spPr/>
        <p:txBody>
          <a:bodyPr/>
          <a:lstStyle/>
          <a:p>
            <a:r>
              <a:rPr lang="en-US" dirty="0"/>
              <a:t>Who Should Join</a:t>
            </a:r>
          </a:p>
        </p:txBody>
      </p:sp>
      <p:sp>
        <p:nvSpPr>
          <p:cNvPr id="3" name="Content Placeholder 2">
            <a:extLst>
              <a:ext uri="{FF2B5EF4-FFF2-40B4-BE49-F238E27FC236}">
                <a16:creationId xmlns:a16="http://schemas.microsoft.com/office/drawing/2014/main" id="{4BB0979F-9305-5151-6881-447C2FC4AC35}"/>
              </a:ext>
            </a:extLst>
          </p:cNvPr>
          <p:cNvSpPr>
            <a:spLocks noGrp="1"/>
          </p:cNvSpPr>
          <p:nvPr>
            <p:ph idx="1"/>
          </p:nvPr>
        </p:nvSpPr>
        <p:spPr>
          <a:xfrm>
            <a:off x="485942" y="2108200"/>
            <a:ext cx="11029615" cy="3937000"/>
          </a:xfrm>
        </p:spPr>
        <p:txBody>
          <a:bodyPr>
            <a:normAutofit/>
          </a:bodyPr>
          <a:lstStyle/>
          <a:p>
            <a:pPr lvl="1"/>
            <a:r>
              <a:rPr lang="en-US" sz="1800" dirty="0"/>
              <a:t>AI enthusiasts, developers, and professionals looking to deepen their practical AI skills.</a:t>
            </a:r>
          </a:p>
          <a:p>
            <a:pPr lvl="1"/>
            <a:r>
              <a:rPr lang="en-US" sz="1800" dirty="0"/>
              <a:t>Anyone with </a:t>
            </a:r>
            <a:r>
              <a:rPr lang="en-US" sz="1800" b="1" dirty="0"/>
              <a:t>basic Python programming knowledge</a:t>
            </a:r>
          </a:p>
          <a:p>
            <a:pPr lvl="2"/>
            <a:r>
              <a:rPr lang="en-US" sz="1600" dirty="0"/>
              <a:t>Experience with NumPy, Pandas, or ML libraries is helpful but not mandatory</a:t>
            </a:r>
          </a:p>
          <a:p>
            <a:pPr lvl="1"/>
            <a:r>
              <a:rPr lang="en-US" sz="1800" b="1" dirty="0"/>
              <a:t>General</a:t>
            </a:r>
            <a:r>
              <a:rPr lang="en-US" sz="1800" dirty="0"/>
              <a:t> </a:t>
            </a:r>
            <a:r>
              <a:rPr lang="en-US" sz="1800" b="1" dirty="0"/>
              <a:t>understanding of AI concepts</a:t>
            </a:r>
            <a:r>
              <a:rPr lang="en-US" sz="1800" dirty="0"/>
              <a:t> find the sessions easier to follow.</a:t>
            </a:r>
          </a:p>
        </p:txBody>
      </p:sp>
    </p:spTree>
    <p:extLst>
      <p:ext uri="{BB962C8B-B14F-4D97-AF65-F5344CB8AC3E}">
        <p14:creationId xmlns:p14="http://schemas.microsoft.com/office/powerpoint/2010/main" val="403824859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EBC058-73F9-15E1-50E4-230AC9F612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258782-C432-7DB1-F476-381D79E15996}"/>
              </a:ext>
            </a:extLst>
          </p:cNvPr>
          <p:cNvSpPr>
            <a:spLocks noGrp="1"/>
          </p:cNvSpPr>
          <p:nvPr>
            <p:ph type="title"/>
          </p:nvPr>
        </p:nvSpPr>
        <p:spPr/>
        <p:txBody>
          <a:bodyPr/>
          <a:lstStyle/>
          <a:p>
            <a:r>
              <a:rPr lang="en-US" sz="2800" dirty="0"/>
              <a:t>What to Expect?</a:t>
            </a:r>
          </a:p>
        </p:txBody>
      </p:sp>
      <p:sp>
        <p:nvSpPr>
          <p:cNvPr id="3" name="Content Placeholder 2">
            <a:extLst>
              <a:ext uri="{FF2B5EF4-FFF2-40B4-BE49-F238E27FC236}">
                <a16:creationId xmlns:a16="http://schemas.microsoft.com/office/drawing/2014/main" id="{CBA305EB-57F1-42A2-6F92-296F52DA91C0}"/>
              </a:ext>
            </a:extLst>
          </p:cNvPr>
          <p:cNvSpPr>
            <a:spLocks noGrp="1"/>
          </p:cNvSpPr>
          <p:nvPr>
            <p:ph idx="1"/>
          </p:nvPr>
        </p:nvSpPr>
        <p:spPr>
          <a:xfrm>
            <a:off x="485942" y="2108200"/>
            <a:ext cx="11029615" cy="3937000"/>
          </a:xfrm>
        </p:spPr>
        <p:txBody>
          <a:bodyPr>
            <a:normAutofit/>
          </a:bodyPr>
          <a:lstStyle/>
          <a:p>
            <a:pPr>
              <a:buFont typeface="Arial" panose="020B0604020202020204" pitchFamily="34" charset="0"/>
              <a:buChar char="•"/>
            </a:pPr>
            <a:r>
              <a:rPr lang="en-US" sz="2000" dirty="0"/>
              <a:t>Hands-on coding</a:t>
            </a:r>
          </a:p>
          <a:p>
            <a:pPr>
              <a:buFont typeface="Arial" panose="020B0604020202020204" pitchFamily="34" charset="0"/>
              <a:buChar char="•"/>
            </a:pPr>
            <a:r>
              <a:rPr lang="en-US" sz="2000" dirty="0"/>
              <a:t>Real-world applications</a:t>
            </a:r>
          </a:p>
          <a:p>
            <a:pPr>
              <a:buFont typeface="Arial" panose="020B0604020202020204" pitchFamily="34" charset="0"/>
              <a:buChar char="•"/>
            </a:pPr>
            <a:r>
              <a:rPr lang="en-US" sz="2000" dirty="0"/>
              <a:t>Guided learning: Step-by-step implementations</a:t>
            </a:r>
          </a:p>
          <a:p>
            <a:pPr>
              <a:buFont typeface="Arial" panose="020B0604020202020204" pitchFamily="34" charset="0"/>
              <a:buChar char="•"/>
            </a:pPr>
            <a:r>
              <a:rPr lang="en-US" sz="2000" dirty="0"/>
              <a:t>Capstone Projects</a:t>
            </a:r>
          </a:p>
        </p:txBody>
      </p:sp>
    </p:spTree>
    <p:extLst>
      <p:ext uri="{BB962C8B-B14F-4D97-AF65-F5344CB8AC3E}">
        <p14:creationId xmlns:p14="http://schemas.microsoft.com/office/powerpoint/2010/main" val="3033341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AF006-9E1A-8588-EDA1-10CD3D459F74}"/>
              </a:ext>
            </a:extLst>
          </p:cNvPr>
          <p:cNvSpPr>
            <a:spLocks noGrp="1"/>
          </p:cNvSpPr>
          <p:nvPr>
            <p:ph type="title"/>
          </p:nvPr>
        </p:nvSpPr>
        <p:spPr/>
        <p:txBody>
          <a:bodyPr/>
          <a:lstStyle/>
          <a:p>
            <a:r>
              <a:rPr lang="en-IN" dirty="0"/>
              <a:t>EXPECTED TECH STACKs	</a:t>
            </a:r>
          </a:p>
        </p:txBody>
      </p:sp>
      <p:sp>
        <p:nvSpPr>
          <p:cNvPr id="3" name="Content Placeholder 2">
            <a:extLst>
              <a:ext uri="{FF2B5EF4-FFF2-40B4-BE49-F238E27FC236}">
                <a16:creationId xmlns:a16="http://schemas.microsoft.com/office/drawing/2014/main" id="{141A1F82-EDC6-0F5E-BE24-586A46B3D180}"/>
              </a:ext>
            </a:extLst>
          </p:cNvPr>
          <p:cNvSpPr>
            <a:spLocks noGrp="1"/>
          </p:cNvSpPr>
          <p:nvPr>
            <p:ph idx="1"/>
          </p:nvPr>
        </p:nvSpPr>
        <p:spPr/>
        <p:txBody>
          <a:bodyPr>
            <a:normAutofit fontScale="85000" lnSpcReduction="20000"/>
          </a:bodyPr>
          <a:lstStyle/>
          <a:p>
            <a:r>
              <a:rPr lang="en-IN" dirty="0"/>
              <a:t>Python IDEs </a:t>
            </a:r>
          </a:p>
          <a:p>
            <a:pPr lvl="1"/>
            <a:r>
              <a:rPr lang="en-IN" dirty="0"/>
              <a:t>Google-</a:t>
            </a:r>
            <a:r>
              <a:rPr lang="en-IN" dirty="0" err="1"/>
              <a:t>Colab</a:t>
            </a:r>
            <a:r>
              <a:rPr lang="en-IN" dirty="0"/>
              <a:t>, Kaggle Notebooks , </a:t>
            </a:r>
            <a:r>
              <a:rPr lang="en-IN" dirty="0" err="1"/>
              <a:t>Paperspace</a:t>
            </a:r>
            <a:r>
              <a:rPr lang="en-IN" dirty="0"/>
              <a:t> etc.</a:t>
            </a:r>
          </a:p>
          <a:p>
            <a:r>
              <a:rPr lang="en-IN" dirty="0"/>
              <a:t>AI Studios and Platforms</a:t>
            </a:r>
          </a:p>
          <a:p>
            <a:pPr lvl="1"/>
            <a:r>
              <a:rPr lang="en-IN" dirty="0"/>
              <a:t>Google Vertex AI &amp; AI Studio </a:t>
            </a:r>
          </a:p>
          <a:p>
            <a:pPr lvl="1"/>
            <a:r>
              <a:rPr lang="en-IN" dirty="0"/>
              <a:t>Hugging Face Inference API</a:t>
            </a:r>
          </a:p>
          <a:p>
            <a:pPr lvl="1"/>
            <a:r>
              <a:rPr lang="en-IN" dirty="0"/>
              <a:t>AWS Bedrock</a:t>
            </a:r>
          </a:p>
          <a:p>
            <a:pPr lvl="1"/>
            <a:r>
              <a:rPr lang="en-IN" dirty="0"/>
              <a:t>Lightning AI</a:t>
            </a:r>
          </a:p>
          <a:p>
            <a:r>
              <a:rPr lang="en-IN" dirty="0"/>
              <a:t>Vector Stores</a:t>
            </a:r>
          </a:p>
          <a:p>
            <a:pPr lvl="1"/>
            <a:r>
              <a:rPr lang="en-IN" dirty="0"/>
              <a:t>FAISS</a:t>
            </a:r>
          </a:p>
          <a:p>
            <a:pPr lvl="1"/>
            <a:r>
              <a:rPr lang="en-IN" dirty="0" err="1"/>
              <a:t>ChromaDB</a:t>
            </a:r>
            <a:endParaRPr lang="en-IN" dirty="0"/>
          </a:p>
          <a:p>
            <a:pPr lvl="1"/>
            <a:r>
              <a:rPr lang="en-IN" dirty="0" err="1"/>
              <a:t>Weaviate</a:t>
            </a:r>
            <a:r>
              <a:rPr lang="en-IN" dirty="0"/>
              <a:t> </a:t>
            </a:r>
          </a:p>
          <a:p>
            <a:r>
              <a:rPr lang="en-IN" dirty="0"/>
              <a:t>GPU , TPU based environment</a:t>
            </a:r>
          </a:p>
        </p:txBody>
      </p:sp>
    </p:spTree>
    <p:extLst>
      <p:ext uri="{BB962C8B-B14F-4D97-AF65-F5344CB8AC3E}">
        <p14:creationId xmlns:p14="http://schemas.microsoft.com/office/powerpoint/2010/main" val="31573124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E9328-0FBA-3372-1F09-D635691AB6FA}"/>
              </a:ext>
            </a:extLst>
          </p:cNvPr>
          <p:cNvSpPr>
            <a:spLocks noGrp="1"/>
          </p:cNvSpPr>
          <p:nvPr>
            <p:ph type="title"/>
          </p:nvPr>
        </p:nvSpPr>
        <p:spPr/>
        <p:txBody>
          <a:bodyPr/>
          <a:lstStyle/>
          <a:p>
            <a:r>
              <a:rPr lang="en-IN" dirty="0"/>
              <a:t>Speakers</a:t>
            </a:r>
          </a:p>
        </p:txBody>
      </p:sp>
      <p:sp>
        <p:nvSpPr>
          <p:cNvPr id="3" name="Content Placeholder 2">
            <a:extLst>
              <a:ext uri="{FF2B5EF4-FFF2-40B4-BE49-F238E27FC236}">
                <a16:creationId xmlns:a16="http://schemas.microsoft.com/office/drawing/2014/main" id="{A72816EE-A5AC-19E3-37DC-E05FDD88614D}"/>
              </a:ext>
            </a:extLst>
          </p:cNvPr>
          <p:cNvSpPr>
            <a:spLocks noGrp="1"/>
          </p:cNvSpPr>
          <p:nvPr>
            <p:ph idx="1"/>
          </p:nvPr>
        </p:nvSpPr>
        <p:spPr/>
        <p:txBody>
          <a:bodyPr>
            <a:normAutofit fontScale="92500" lnSpcReduction="20000"/>
          </a:bodyPr>
          <a:lstStyle/>
          <a:p>
            <a:r>
              <a:rPr lang="en-US" dirty="0"/>
              <a:t>Rajesh – Toast Inc – 6+ yrs exp : Senior Software Engineer </a:t>
            </a:r>
          </a:p>
          <a:p>
            <a:pPr lvl="1"/>
            <a:r>
              <a:rPr lang="en-US" dirty="0"/>
              <a:t>Backend engineering and </a:t>
            </a:r>
            <a:r>
              <a:rPr lang="en-US" dirty="0" err="1"/>
              <a:t>MLOps</a:t>
            </a:r>
            <a:r>
              <a:rPr lang="en-US" dirty="0"/>
              <a:t>. </a:t>
            </a:r>
          </a:p>
          <a:p>
            <a:pPr lvl="1"/>
            <a:r>
              <a:rPr lang="en-US" dirty="0"/>
              <a:t>Passionate about Long running , Cycling , Swimming.</a:t>
            </a:r>
          </a:p>
          <a:p>
            <a:pPr lvl="1"/>
            <a:r>
              <a:rPr lang="en-IN" dirty="0">
                <a:hlinkClick r:id="rId2"/>
              </a:rPr>
              <a:t>https://www.linkedin.com/in/rajesh-somasundaram-13254335/</a:t>
            </a:r>
            <a:r>
              <a:rPr lang="en-IN" dirty="0"/>
              <a:t>s</a:t>
            </a:r>
            <a:endParaRPr lang="en-US" dirty="0"/>
          </a:p>
          <a:p>
            <a:r>
              <a:rPr lang="en-US" dirty="0"/>
              <a:t>Surya Kumari 20+ yrs exp, </a:t>
            </a:r>
            <a:r>
              <a:rPr lang="en-US" dirty="0" err="1"/>
              <a:t>Genai</a:t>
            </a:r>
            <a:r>
              <a:rPr lang="en-US" dirty="0"/>
              <a:t> COE</a:t>
            </a:r>
          </a:p>
          <a:p>
            <a:pPr lvl="1"/>
            <a:r>
              <a:rPr lang="en-US" dirty="0"/>
              <a:t>Expert @ Gen AI and LLMs.</a:t>
            </a:r>
          </a:p>
          <a:p>
            <a:pPr lvl="1"/>
            <a:r>
              <a:rPr lang="en-US" dirty="0"/>
              <a:t>Hobbies include reading autobiographies and playing chess. </a:t>
            </a:r>
          </a:p>
          <a:p>
            <a:pPr lvl="1"/>
            <a:r>
              <a:rPr lang="en-US" dirty="0">
                <a:hlinkClick r:id="rId3"/>
              </a:rPr>
              <a:t>https://www.linkedin.com/in/suryakumarisaripalli-04668717/</a:t>
            </a:r>
            <a:r>
              <a:rPr lang="en-US" dirty="0"/>
              <a:t>	</a:t>
            </a:r>
          </a:p>
          <a:p>
            <a:r>
              <a:rPr lang="en-US" dirty="0"/>
              <a:t>Neha Mittal, Algorithm Developer, Applied Materials</a:t>
            </a:r>
          </a:p>
          <a:p>
            <a:pPr lvl="1"/>
            <a:r>
              <a:rPr lang="en-US" dirty="0"/>
              <a:t>Worked on several internal hackathons on LLMs and Diffusion Models.</a:t>
            </a:r>
            <a:endParaRPr lang="en-IN" dirty="0"/>
          </a:p>
          <a:p>
            <a:pPr lvl="1"/>
            <a:r>
              <a:rPr lang="en-IN" dirty="0"/>
              <a:t>Love tinkering Arduino</a:t>
            </a:r>
            <a:r>
              <a:rPr lang="en-US" dirty="0"/>
              <a:t>, playing badminton.</a:t>
            </a:r>
          </a:p>
          <a:p>
            <a:pPr lvl="1"/>
            <a:endParaRPr lang="en-IN" dirty="0"/>
          </a:p>
        </p:txBody>
      </p:sp>
    </p:spTree>
    <p:extLst>
      <p:ext uri="{BB962C8B-B14F-4D97-AF65-F5344CB8AC3E}">
        <p14:creationId xmlns:p14="http://schemas.microsoft.com/office/powerpoint/2010/main" val="16171768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7215C2-578F-7EB9-3B8F-8426727280D6}"/>
            </a:ext>
          </a:extLst>
        </p:cNvPr>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BDF83724-87FF-1B90-B5A5-7FC34E2B8AAB}"/>
              </a:ext>
            </a:extLst>
          </p:cNvPr>
          <p:cNvGraphicFramePr>
            <a:graphicFrameLocks noGrp="1"/>
          </p:cNvGraphicFramePr>
          <p:nvPr>
            <p:extLst>
              <p:ext uri="{D42A27DB-BD31-4B8C-83A1-F6EECF244321}">
                <p14:modId xmlns:p14="http://schemas.microsoft.com/office/powerpoint/2010/main" val="2177265323"/>
              </p:ext>
            </p:extLst>
          </p:nvPr>
        </p:nvGraphicFramePr>
        <p:xfrm>
          <a:off x="146955" y="289758"/>
          <a:ext cx="12045045" cy="6479140"/>
        </p:xfrm>
        <a:graphic>
          <a:graphicData uri="http://schemas.openxmlformats.org/drawingml/2006/table">
            <a:tbl>
              <a:tblPr firstRow="1" bandRow="1">
                <a:tableStyleId>{5C22544A-7EE6-4342-B048-85BDC9FD1C3A}</a:tableStyleId>
              </a:tblPr>
              <a:tblGrid>
                <a:gridCol w="898814">
                  <a:extLst>
                    <a:ext uri="{9D8B030D-6E8A-4147-A177-3AD203B41FA5}">
                      <a16:colId xmlns:a16="http://schemas.microsoft.com/office/drawing/2014/main" val="81177399"/>
                    </a:ext>
                  </a:extLst>
                </a:gridCol>
                <a:gridCol w="2546518">
                  <a:extLst>
                    <a:ext uri="{9D8B030D-6E8A-4147-A177-3AD203B41FA5}">
                      <a16:colId xmlns:a16="http://schemas.microsoft.com/office/drawing/2014/main" val="538609823"/>
                    </a:ext>
                  </a:extLst>
                </a:gridCol>
                <a:gridCol w="7177611">
                  <a:extLst>
                    <a:ext uri="{9D8B030D-6E8A-4147-A177-3AD203B41FA5}">
                      <a16:colId xmlns:a16="http://schemas.microsoft.com/office/drawing/2014/main" val="3922458833"/>
                    </a:ext>
                  </a:extLst>
                </a:gridCol>
                <a:gridCol w="1422102">
                  <a:extLst>
                    <a:ext uri="{9D8B030D-6E8A-4147-A177-3AD203B41FA5}">
                      <a16:colId xmlns:a16="http://schemas.microsoft.com/office/drawing/2014/main" val="4287276441"/>
                    </a:ext>
                  </a:extLst>
                </a:gridCol>
              </a:tblGrid>
              <a:tr h="391208">
                <a:tc>
                  <a:txBody>
                    <a:bodyPr/>
                    <a:lstStyle/>
                    <a:p>
                      <a:pPr algn="l"/>
                      <a:r>
                        <a:rPr lang="en-IN" sz="1600" b="1" kern="100" dirty="0">
                          <a:effectLst/>
                          <a:latin typeface="Times New Roman" panose="02020603050405020304" pitchFamily="18" charset="0"/>
                          <a:ea typeface="Times New Roman" panose="02020603050405020304" pitchFamily="18" charset="0"/>
                          <a:cs typeface="Tunga" panose="020B0502040204020203" pitchFamily="34" charset="0"/>
                        </a:rPr>
                        <a:t>Sessions</a:t>
                      </a:r>
                    </a:p>
                  </a:txBody>
                  <a:tcPr marL="68580" marR="68580" marT="0" marB="0"/>
                </a:tc>
                <a:tc>
                  <a:txBody>
                    <a:bodyPr/>
                    <a:lstStyle/>
                    <a:p>
                      <a:pPr algn="l"/>
                      <a:r>
                        <a:rPr lang="en-IN" sz="1600" b="1" kern="100" dirty="0">
                          <a:effectLst/>
                          <a:latin typeface="Times New Roman" panose="02020603050405020304" pitchFamily="18" charset="0"/>
                          <a:ea typeface="Times New Roman" panose="02020603050405020304" pitchFamily="18" charset="0"/>
                          <a:cs typeface="Tunga" panose="020B0502040204020203" pitchFamily="34" charset="0"/>
                        </a:rPr>
                        <a:t>Main</a:t>
                      </a:r>
                    </a:p>
                  </a:txBody>
                  <a:tcPr marL="68580" marR="68580" marT="0" marB="0"/>
                </a:tc>
                <a:tc>
                  <a:txBody>
                    <a:bodyPr/>
                    <a:lstStyle/>
                    <a:p>
                      <a:pPr algn="l"/>
                      <a:r>
                        <a:rPr lang="en-IN" sz="1600" b="1" kern="100">
                          <a:effectLst/>
                          <a:latin typeface="Times New Roman" panose="02020603050405020304" pitchFamily="18" charset="0"/>
                          <a:ea typeface="Times New Roman" panose="02020603050405020304" pitchFamily="18" charset="0"/>
                          <a:cs typeface="Tunga" panose="020B0502040204020203" pitchFamily="34" charset="0"/>
                        </a:rPr>
                        <a:t>Topics covered</a:t>
                      </a:r>
                    </a:p>
                  </a:txBody>
                  <a:tcPr marL="68580" marR="68580" marT="0" marB="0"/>
                </a:tc>
                <a:tc>
                  <a:txBody>
                    <a:bodyPr/>
                    <a:lstStyle/>
                    <a:p>
                      <a:pPr algn="l"/>
                      <a:r>
                        <a:rPr lang="en-IN" sz="1600" b="1" kern="100" dirty="0">
                          <a:effectLst/>
                          <a:latin typeface="Times New Roman" panose="02020603050405020304" pitchFamily="18" charset="0"/>
                          <a:ea typeface="Times New Roman" panose="02020603050405020304" pitchFamily="18" charset="0"/>
                          <a:cs typeface="Tunga" panose="020B0502040204020203" pitchFamily="34" charset="0"/>
                        </a:rPr>
                        <a:t>Speaker name</a:t>
                      </a:r>
                    </a:p>
                  </a:txBody>
                  <a:tcPr marL="68580" marR="68580" marT="0" marB="0"/>
                </a:tc>
                <a:extLst>
                  <a:ext uri="{0D108BD9-81ED-4DB2-BD59-A6C34878D82A}">
                    <a16:rowId xmlns:a16="http://schemas.microsoft.com/office/drawing/2014/main" val="3720595828"/>
                  </a:ext>
                </a:extLst>
              </a:tr>
              <a:tr h="685149">
                <a:tc>
                  <a:txBody>
                    <a:bodyPr/>
                    <a:lstStyle/>
                    <a:p>
                      <a:pPr algn="l"/>
                      <a:r>
                        <a:rPr lang="en-IN" sz="1400" b="0" kern="100" dirty="0">
                          <a:effectLst/>
                          <a:latin typeface="+mn-lt"/>
                          <a:ea typeface="Times New Roman" panose="02020603050405020304" pitchFamily="18" charset="0"/>
                          <a:cs typeface="Tunga" panose="020B0502040204020203" pitchFamily="34" charset="0"/>
                        </a:rPr>
                        <a:t>1</a:t>
                      </a:r>
                    </a:p>
                  </a:txBody>
                  <a:tcPr marL="68580" marR="68580" marT="0" marB="0"/>
                </a:tc>
                <a:tc>
                  <a:txBody>
                    <a:bodyPr/>
                    <a:lstStyle/>
                    <a:p>
                      <a:pPr algn="l"/>
                      <a:r>
                        <a:rPr lang="en-US" sz="1400" b="0" kern="100" dirty="0">
                          <a:solidFill>
                            <a:srgbClr val="000000"/>
                          </a:solidFill>
                          <a:effectLst/>
                          <a:latin typeface="+mn-lt"/>
                          <a:ea typeface="Times New Roman" panose="02020603050405020304" pitchFamily="18" charset="0"/>
                          <a:cs typeface="Tunga" panose="020B0502040204020203" pitchFamily="34" charset="0"/>
                        </a:rPr>
                        <a:t>Foundation of AI, Transformers and Architectural Study</a:t>
                      </a:r>
                      <a:endParaRPr lang="en-IN" sz="1400" b="0" kern="100" dirty="0">
                        <a:effectLst/>
                        <a:latin typeface="+mn-lt"/>
                        <a:ea typeface="Times New Roman" panose="02020603050405020304" pitchFamily="18" charset="0"/>
                        <a:cs typeface="Tunga" panose="020B0502040204020203" pitchFamily="34" charset="0"/>
                      </a:endParaRP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Understanding the core underlying architectures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Khushi</a:t>
                      </a:r>
                    </a:p>
                  </a:txBody>
                  <a:tcPr marL="68580" marR="68580" marT="0" marB="0"/>
                </a:tc>
                <a:extLst>
                  <a:ext uri="{0D108BD9-81ED-4DB2-BD59-A6C34878D82A}">
                    <a16:rowId xmlns:a16="http://schemas.microsoft.com/office/drawing/2014/main" val="1737868466"/>
                  </a:ext>
                </a:extLst>
              </a:tr>
              <a:tr h="770793">
                <a:tc>
                  <a:txBody>
                    <a:bodyPr/>
                    <a:lstStyle/>
                    <a:p>
                      <a:pPr algn="l"/>
                      <a:r>
                        <a:rPr lang="en-US" sz="1400" b="0" dirty="0">
                          <a:latin typeface="+mn-lt"/>
                        </a:rPr>
                        <a:t>2</a:t>
                      </a:r>
                    </a:p>
                    <a:p>
                      <a:pPr algn="l"/>
                      <a:endParaRPr lang="en-US" sz="1400" b="0" dirty="0">
                        <a:latin typeface="+mn-lt"/>
                      </a:endParaRPr>
                    </a:p>
                  </a:txBody>
                  <a:tcPr/>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Understanding Generative AI (</a:t>
                      </a:r>
                      <a:r>
                        <a:rPr lang="en-IN" sz="1400" b="0" kern="100" dirty="0" err="1">
                          <a:effectLst/>
                          <a:latin typeface="Calibri" panose="020F0502020204030204" pitchFamily="34" charset="0"/>
                          <a:ea typeface="Calibri" panose="020F0502020204030204" pitchFamily="34" charset="0"/>
                          <a:cs typeface="Times New Roman" panose="02020603050405020304" pitchFamily="18" charset="0"/>
                        </a:rPr>
                        <a:t>GenAI</a:t>
                      </a: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 &amp; RAG Models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Basics of GenAI, LLMs, embeddings, RAG principles.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Surya Kumari</a:t>
                      </a:r>
                    </a:p>
                  </a:txBody>
                  <a:tcPr marL="68580" marR="68580" marT="0" marB="0"/>
                </a:tc>
                <a:extLst>
                  <a:ext uri="{0D108BD9-81ED-4DB2-BD59-A6C34878D82A}">
                    <a16:rowId xmlns:a16="http://schemas.microsoft.com/office/drawing/2014/main" val="531580366"/>
                  </a:ext>
                </a:extLst>
              </a:tr>
              <a:tr h="542410">
                <a:tc>
                  <a:txBody>
                    <a:bodyPr/>
                    <a:lstStyle/>
                    <a:p>
                      <a:pPr algn="l"/>
                      <a:r>
                        <a:rPr lang="en-US" sz="1400" b="0" dirty="0">
                          <a:latin typeface="+mn-lt"/>
                        </a:rPr>
                        <a:t>3</a:t>
                      </a:r>
                    </a:p>
                  </a:txBody>
                  <a:tcPr/>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Working with Large Language Models (LLMs) via APIs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Calling LLM APIs, fine-tuning prompts, optimizing queries.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Khushi</a:t>
                      </a:r>
                    </a:p>
                  </a:txBody>
                  <a:tcPr marL="68580" marR="68580" marT="0" marB="0"/>
                </a:tc>
                <a:extLst>
                  <a:ext uri="{0D108BD9-81ED-4DB2-BD59-A6C34878D82A}">
                    <a16:rowId xmlns:a16="http://schemas.microsoft.com/office/drawing/2014/main" val="1485347705"/>
                  </a:ext>
                </a:extLst>
              </a:tr>
              <a:tr h="522902">
                <a:tc>
                  <a:txBody>
                    <a:bodyPr/>
                    <a:lstStyle/>
                    <a:p>
                      <a:pPr algn="l"/>
                      <a:r>
                        <a:rPr lang="en-US" sz="1400" b="0" dirty="0">
                          <a:latin typeface="+mn-lt"/>
                        </a:rPr>
                        <a:t>4</a:t>
                      </a:r>
                    </a:p>
                  </a:txBody>
                  <a:tcPr/>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NLP &amp; BERT-Based Models for Text Processing &amp; Summarization</a:t>
                      </a:r>
                    </a:p>
                  </a:txBody>
                  <a:tcPr marL="68580" marR="68580" marT="0" marB="0"/>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Text classification, named entity recognition (NER), summarization, Q&amp;A.</a:t>
                      </a:r>
                    </a:p>
                  </a:txBody>
                  <a:tcPr marL="68580" marR="68580" marT="0" marB="0"/>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Khushi </a:t>
                      </a:r>
                    </a:p>
                  </a:txBody>
                  <a:tcPr marL="68580" marR="68580" marT="0" marB="0"/>
                </a:tc>
                <a:extLst>
                  <a:ext uri="{0D108BD9-81ED-4DB2-BD59-A6C34878D82A}">
                    <a16:rowId xmlns:a16="http://schemas.microsoft.com/office/drawing/2014/main" val="3124274729"/>
                  </a:ext>
                </a:extLst>
              </a:tr>
              <a:tr h="607812">
                <a:tc>
                  <a:txBody>
                    <a:bodyPr/>
                    <a:lstStyle/>
                    <a:p>
                      <a:pPr algn="l"/>
                      <a:r>
                        <a:rPr lang="en-US" sz="1400" b="0" dirty="0">
                          <a:latin typeface="+mn-lt"/>
                        </a:rPr>
                        <a:t>5</a:t>
                      </a:r>
                    </a:p>
                  </a:txBody>
                  <a:tcPr/>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Retrieval-Augmented Generation (RAG) for Knowledge-Based AI</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Setting up vector stores, embedding retrieval, advanced RAG workflows.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Neha Mittal and Khushi</a:t>
                      </a:r>
                    </a:p>
                  </a:txBody>
                  <a:tcPr marL="68580" marR="68580" marT="0" marB="0"/>
                </a:tc>
                <a:extLst>
                  <a:ext uri="{0D108BD9-81ED-4DB2-BD59-A6C34878D82A}">
                    <a16:rowId xmlns:a16="http://schemas.microsoft.com/office/drawing/2014/main" val="4063030657"/>
                  </a:ext>
                </a:extLst>
              </a:tr>
              <a:tr h="391208">
                <a:tc>
                  <a:txBody>
                    <a:bodyPr/>
                    <a:lstStyle/>
                    <a:p>
                      <a:pPr algn="l"/>
                      <a:r>
                        <a:rPr lang="en-US" sz="1400" b="0" dirty="0">
                          <a:latin typeface="+mn-lt"/>
                        </a:rPr>
                        <a:t>6</a:t>
                      </a:r>
                    </a:p>
                  </a:txBody>
                  <a:tcPr/>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Fine-Tuning Open-Source LLMs &amp; Deploying Custom AI Models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Customizing AI models for domain-specific applications.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Neha Mittal and Khushi </a:t>
                      </a:r>
                    </a:p>
                  </a:txBody>
                  <a:tcPr marL="68580" marR="68580" marT="0" marB="0"/>
                </a:tc>
                <a:extLst>
                  <a:ext uri="{0D108BD9-81ED-4DB2-BD59-A6C34878D82A}">
                    <a16:rowId xmlns:a16="http://schemas.microsoft.com/office/drawing/2014/main" val="3049375294"/>
                  </a:ext>
                </a:extLst>
              </a:tr>
              <a:tr h="542410">
                <a:tc>
                  <a:txBody>
                    <a:bodyPr/>
                    <a:lstStyle/>
                    <a:p>
                      <a:pPr algn="l"/>
                      <a:r>
                        <a:rPr lang="en-US" sz="1400" b="0" dirty="0">
                          <a:latin typeface="+mn-lt"/>
                        </a:rPr>
                        <a:t>7</a:t>
                      </a:r>
                    </a:p>
                  </a:txBody>
                  <a:tcPr/>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Introduction to Reinforcement Learning and Robotics Simulation</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Using Open AI’s Gym and other simulation Libraries</a:t>
                      </a:r>
                    </a:p>
                  </a:txBody>
                  <a:tcPr marL="68580" marR="68580" marT="0" marB="0"/>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Khushi </a:t>
                      </a:r>
                    </a:p>
                  </a:txBody>
                  <a:tcPr marL="68580" marR="68580" marT="0" marB="0"/>
                </a:tc>
                <a:extLst>
                  <a:ext uri="{0D108BD9-81ED-4DB2-BD59-A6C34878D82A}">
                    <a16:rowId xmlns:a16="http://schemas.microsoft.com/office/drawing/2014/main" val="1139214332"/>
                  </a:ext>
                </a:extLst>
              </a:tr>
              <a:tr h="456766">
                <a:tc>
                  <a:txBody>
                    <a:bodyPr/>
                    <a:lstStyle/>
                    <a:p>
                      <a:pPr algn="l"/>
                      <a:r>
                        <a:rPr lang="en-US" sz="1400" b="0" dirty="0">
                          <a:latin typeface="+mn-lt"/>
                        </a:rPr>
                        <a:t>8</a:t>
                      </a:r>
                    </a:p>
                  </a:txBody>
                  <a:tcPr/>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Scaling AI Models in Production (</a:t>
                      </a:r>
                      <a:r>
                        <a:rPr lang="en-IN" sz="1400" b="0" kern="100" dirty="0" err="1">
                          <a:effectLst/>
                          <a:latin typeface="Calibri" panose="020F0502020204030204" pitchFamily="34" charset="0"/>
                          <a:ea typeface="Calibri" panose="020F0502020204030204" pitchFamily="34" charset="0"/>
                          <a:cs typeface="Times New Roman" panose="02020603050405020304" pitchFamily="18" charset="0"/>
                        </a:rPr>
                        <a:t>MLOps</a:t>
                      </a: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 &amp; AI Deployment)</a:t>
                      </a:r>
                    </a:p>
                  </a:txBody>
                  <a:tcPr marL="68580" marR="68580" marT="0" marB="0"/>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Automating model deployment, retraining, and real-time monitoring.</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Rajesh</a:t>
                      </a:r>
                    </a:p>
                  </a:txBody>
                  <a:tcPr marL="68580" marR="68580" marT="0" marB="0"/>
                </a:tc>
                <a:extLst>
                  <a:ext uri="{0D108BD9-81ED-4DB2-BD59-A6C34878D82A}">
                    <a16:rowId xmlns:a16="http://schemas.microsoft.com/office/drawing/2014/main" val="2687416964"/>
                  </a:ext>
                </a:extLst>
              </a:tr>
              <a:tr h="456766">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9</a:t>
                      </a:r>
                    </a:p>
                  </a:txBody>
                  <a:tcPr marL="68580" marR="68580" marT="0" marB="0"/>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Model Validation and Evaluation Techniques</a:t>
                      </a:r>
                    </a:p>
                  </a:txBody>
                  <a:tcPr marL="68580" marR="68580" marT="0" marB="0"/>
                </a:tc>
                <a:tc>
                  <a:txBody>
                    <a:bodyPr/>
                    <a:lstStyle/>
                    <a:p>
                      <a:pPr algn="l">
                        <a:lnSpc>
                          <a:spcPct val="115000"/>
                        </a:lnSpc>
                      </a:pPr>
                      <a:endParaRPr lang="en-IN" sz="1400" b="0" kern="100" dirty="0">
                        <a:effectLst/>
                        <a:latin typeface="+mn-lt"/>
                        <a:ea typeface="Times New Roman" panose="02020603050405020304" pitchFamily="18" charset="0"/>
                        <a:cs typeface="Tunga" panose="020B0502040204020203" pitchFamily="34" charset="0"/>
                      </a:endParaRPr>
                    </a:p>
                  </a:txBody>
                  <a:tcPr marL="9525" marR="9525" marT="9525" marB="9525" anchor="ctr"/>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409664249"/>
                  </a:ext>
                </a:extLst>
              </a:tr>
              <a:tr h="391208">
                <a:tc>
                  <a:txBody>
                    <a:bodyPr/>
                    <a:lstStyle/>
                    <a:p>
                      <a:pPr algn="l"/>
                      <a:r>
                        <a:rPr lang="en-US" sz="1400" b="0" dirty="0">
                          <a:latin typeface="+mn-lt"/>
                        </a:rPr>
                        <a:t>10</a:t>
                      </a:r>
                    </a:p>
                  </a:txBody>
                  <a:tcPr/>
                </a:tc>
                <a:tc rowSpan="2">
                  <a:txBody>
                    <a:bodyPr/>
                    <a:lstStyle/>
                    <a:p>
                      <a:pPr algn="l"/>
                      <a:r>
                        <a:rPr lang="en-US" sz="1400" b="0" kern="100" dirty="0">
                          <a:effectLst/>
                          <a:latin typeface="+mn-lt"/>
                          <a:ea typeface="Times New Roman" panose="02020603050405020304" pitchFamily="18" charset="0"/>
                          <a:cs typeface="Tunga" panose="020B0502040204020203" pitchFamily="34" charset="0"/>
                        </a:rPr>
                        <a:t>End-to-End Capstone Project: Building a Real-World AI Solution</a:t>
                      </a:r>
                      <a:endParaRPr lang="en-IN" sz="1400" b="0" kern="100" dirty="0">
                        <a:effectLst/>
                        <a:latin typeface="+mn-lt"/>
                        <a:cs typeface="Tunga" panose="020B0502040204020203" pitchFamily="34" charset="0"/>
                      </a:endParaRPr>
                    </a:p>
                  </a:txBody>
                  <a:tcPr marL="68580" marR="68580" marT="0" marB="0"/>
                </a:tc>
                <a:tc rowSpan="2">
                  <a:txBody>
                    <a:bodyPr/>
                    <a:lstStyle/>
                    <a:p>
                      <a:pPr algn="l">
                        <a:lnSpc>
                          <a:spcPct val="115000"/>
                        </a:lnSpc>
                      </a:pPr>
                      <a:r>
                        <a:rPr lang="en-US" sz="1400" b="0" kern="100" dirty="0">
                          <a:effectLst/>
                          <a:latin typeface="+mn-lt"/>
                        </a:rPr>
                        <a:t>Developing a fully functional AI system using learned techniques.</a:t>
                      </a:r>
                      <a:endParaRPr lang="en-IN" sz="1400" b="0" kern="100" dirty="0">
                        <a:effectLst/>
                        <a:latin typeface="+mn-lt"/>
                        <a:cs typeface="Tunga" panose="020B0502040204020203" pitchFamily="34" charset="0"/>
                      </a:endParaRPr>
                    </a:p>
                  </a:txBody>
                  <a:tcPr/>
                </a:tc>
                <a:tc rowSpan="2">
                  <a:txBody>
                    <a:bodyPr/>
                    <a:lstStyle/>
                    <a:p>
                      <a:pPr algn="l"/>
                      <a:r>
                        <a:rPr lang="en-US" sz="1400" b="0" dirty="0">
                          <a:latin typeface="+mn-lt"/>
                        </a:rPr>
                        <a:t>Khushi</a:t>
                      </a:r>
                    </a:p>
                  </a:txBody>
                  <a:tcPr/>
                </a:tc>
                <a:extLst>
                  <a:ext uri="{0D108BD9-81ED-4DB2-BD59-A6C34878D82A}">
                    <a16:rowId xmlns:a16="http://schemas.microsoft.com/office/drawing/2014/main" val="3543388473"/>
                  </a:ext>
                </a:extLst>
              </a:tr>
              <a:tr h="596306">
                <a:tc>
                  <a:txBody>
                    <a:bodyPr/>
                    <a:lstStyle/>
                    <a:p>
                      <a:pPr algn="l"/>
                      <a:r>
                        <a:rPr lang="en-US" sz="1400" b="0" dirty="0">
                          <a:latin typeface="+mn-lt"/>
                        </a:rPr>
                        <a:t>11</a:t>
                      </a:r>
                    </a:p>
                  </a:txBody>
                  <a:tcPr/>
                </a:tc>
                <a:tc vMerge="1">
                  <a:txBody>
                    <a:bodyPr/>
                    <a:lstStyle/>
                    <a:p>
                      <a:endParaRPr dirty="0"/>
                    </a:p>
                  </a:txBody>
                  <a:tcPr marL="68580" marR="68580" marT="0" marB="0"/>
                </a:tc>
                <a:tc vMerge="1">
                  <a:txBody>
                    <a:bodyPr/>
                    <a:lstStyle/>
                    <a:p>
                      <a:endParaRPr dirty="0"/>
                    </a:p>
                  </a:txBody>
                  <a:tcPr marL="68580" marR="68580" marT="0" marB="0"/>
                </a:tc>
                <a:tc vMerge="1">
                  <a:txBody>
                    <a:bodyPr/>
                    <a:lstStyle/>
                    <a:p>
                      <a:endParaRPr dirty="0"/>
                    </a:p>
                  </a:txBody>
                  <a:tcPr/>
                </a:tc>
                <a:extLst>
                  <a:ext uri="{0D108BD9-81ED-4DB2-BD59-A6C34878D82A}">
                    <a16:rowId xmlns:a16="http://schemas.microsoft.com/office/drawing/2014/main" val="3012891452"/>
                  </a:ext>
                </a:extLst>
              </a:tr>
            </a:tbl>
          </a:graphicData>
        </a:graphic>
      </p:graphicFrame>
    </p:spTree>
    <p:extLst>
      <p:ext uri="{BB962C8B-B14F-4D97-AF65-F5344CB8AC3E}">
        <p14:creationId xmlns:p14="http://schemas.microsoft.com/office/powerpoint/2010/main" val="17638504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CC6CA-4A6A-D036-5E6F-0D3C5E7F6598}"/>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EA55EFCD-4126-9EFF-B749-B4A87B3B313C}"/>
              </a:ext>
            </a:extLst>
          </p:cNvPr>
          <p:cNvSpPr>
            <a:spLocks noGrp="1"/>
          </p:cNvSpPr>
          <p:nvPr>
            <p:ph idx="1"/>
          </p:nvPr>
        </p:nvSpPr>
        <p:spPr/>
        <p:txBody>
          <a:bodyPr/>
          <a:lstStyle/>
          <a:p>
            <a:r>
              <a:rPr lang="en-US" dirty="0"/>
              <a:t>By the end of this training, participants will:</a:t>
            </a:r>
          </a:p>
          <a:p>
            <a:pPr lvl="1">
              <a:buFont typeface="Arial" panose="020B0604020202020204" pitchFamily="34" charset="0"/>
              <a:buChar char="•"/>
            </a:pPr>
            <a:r>
              <a:rPr lang="en-US" dirty="0"/>
              <a:t>Gain hands-on experience in </a:t>
            </a:r>
            <a:r>
              <a:rPr lang="en-US" b="1" dirty="0"/>
              <a:t>building, fine-tuning, and deploying AI models</a:t>
            </a:r>
            <a:r>
              <a:rPr lang="en-US" dirty="0"/>
              <a:t>.</a:t>
            </a:r>
          </a:p>
          <a:p>
            <a:pPr lvl="1">
              <a:buFont typeface="Arial" panose="020B0604020202020204" pitchFamily="34" charset="0"/>
              <a:buChar char="•"/>
            </a:pPr>
            <a:r>
              <a:rPr lang="en-US" dirty="0"/>
              <a:t>Learn to work with </a:t>
            </a:r>
            <a:r>
              <a:rPr lang="en-US" b="1" dirty="0"/>
              <a:t>LLMs, vector databases, and RAG workflows</a:t>
            </a:r>
            <a:r>
              <a:rPr lang="en-US" dirty="0"/>
              <a:t>.</a:t>
            </a:r>
          </a:p>
          <a:p>
            <a:pPr lvl="1">
              <a:buFont typeface="Arial" panose="020B0604020202020204" pitchFamily="34" charset="0"/>
              <a:buChar char="•"/>
            </a:pPr>
            <a:r>
              <a:rPr lang="en-US" dirty="0"/>
              <a:t>Be able to </a:t>
            </a:r>
            <a:r>
              <a:rPr lang="en-US" b="1" dirty="0"/>
              <a:t>train custom AI models and optimize prompts for various applications</a:t>
            </a:r>
            <a:r>
              <a:rPr lang="en-US" dirty="0"/>
              <a:t>.</a:t>
            </a:r>
          </a:p>
          <a:p>
            <a:pPr lvl="1">
              <a:buFont typeface="Arial" panose="020B0604020202020204" pitchFamily="34" charset="0"/>
              <a:buChar char="•"/>
            </a:pPr>
            <a:r>
              <a:rPr lang="en-US" dirty="0"/>
              <a:t>Apply their skills in a </a:t>
            </a:r>
            <a:r>
              <a:rPr lang="en-US" b="1" dirty="0"/>
              <a:t>real-world AI capstone project</a:t>
            </a:r>
            <a:r>
              <a:rPr lang="en-US" dirty="0"/>
              <a:t>.</a:t>
            </a:r>
          </a:p>
          <a:p>
            <a:pPr marL="0" indent="0">
              <a:buNone/>
            </a:pPr>
            <a:endParaRPr lang="en-IN" dirty="0"/>
          </a:p>
        </p:txBody>
      </p:sp>
    </p:spTree>
    <p:extLst>
      <p:ext uri="{BB962C8B-B14F-4D97-AF65-F5344CB8AC3E}">
        <p14:creationId xmlns:p14="http://schemas.microsoft.com/office/powerpoint/2010/main" val="19039370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a:xfrm>
            <a:off x="581193" y="729658"/>
            <a:ext cx="11029616" cy="988332"/>
          </a:xfrm>
        </p:spPr>
        <p:txBody>
          <a:bodyPr vert="horz" lIns="91440" tIns="45720" rIns="91440" bIns="45720" rtlCol="0" anchor="b">
            <a:normAutofit/>
          </a:bodyPr>
          <a:lstStyle/>
          <a:p>
            <a:r>
              <a:rPr lang="en-US" dirty="0"/>
              <a:t>Introduction to AI</a:t>
            </a:r>
            <a:endParaRPr lang="en-US" b="0" kern="1200" cap="all" dirty="0">
              <a:latin typeface="+mj-lt"/>
              <a:ea typeface="+mj-ea"/>
              <a:cs typeface="+mj-cs"/>
            </a:endParaRPr>
          </a:p>
        </p:txBody>
      </p:sp>
      <p:pic>
        <p:nvPicPr>
          <p:cNvPr id="12" name="Content Placeholder 11" descr="3D face graphic">
            <a:extLst>
              <a:ext uri="{FF2B5EF4-FFF2-40B4-BE49-F238E27FC236}">
                <a16:creationId xmlns:a16="http://schemas.microsoft.com/office/drawing/2014/main" id="{3351F4E8-55C2-2128-E929-F53D0D4336D1}"/>
              </a:ext>
            </a:extLst>
          </p:cNvPr>
          <p:cNvPicPr>
            <a:picLocks noGrp="1" noChangeAspect="1"/>
          </p:cNvPicPr>
          <p:nvPr>
            <p:ph sz="half" idx="1"/>
          </p:nvPr>
        </p:nvPicPr>
        <p:blipFill>
          <a:blip r:embed="rId3"/>
          <a:srcRect l="6718" r="-1" b="-1"/>
          <a:stretch/>
        </p:blipFill>
        <p:spPr>
          <a:xfrm>
            <a:off x="581193" y="2228003"/>
            <a:ext cx="5422390" cy="3633047"/>
          </a:xfrm>
          <a:noFill/>
        </p:spPr>
      </p:pic>
      <p:sp>
        <p:nvSpPr>
          <p:cNvPr id="10" name="Rectangle 2">
            <a:extLst>
              <a:ext uri="{FF2B5EF4-FFF2-40B4-BE49-F238E27FC236}">
                <a16:creationId xmlns:a16="http://schemas.microsoft.com/office/drawing/2014/main" id="{233B0A12-32B5-02DC-2920-EF85CA2CB712}"/>
              </a:ext>
            </a:extLst>
          </p:cNvPr>
          <p:cNvSpPr>
            <a:spLocks noChangeArrowheads="1"/>
          </p:cNvSpPr>
          <p:nvPr/>
        </p:nvSpPr>
        <p:spPr bwMode="auto">
          <a:xfrm>
            <a:off x="6188417" y="2228003"/>
            <a:ext cx="5422392" cy="363304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306000" lvl="2" indent="-306000" fontAlgn="base">
              <a:lnSpc>
                <a:spcPct val="90000"/>
              </a:lnSpc>
              <a:spcBef>
                <a:spcPct val="20000"/>
              </a:spcBef>
              <a:spcAft>
                <a:spcPts val="600"/>
              </a:spcAft>
              <a:buClr>
                <a:schemeClr val="accent2"/>
              </a:buClr>
              <a:buSzPct val="92000"/>
              <a:buFont typeface="Wingdings 2" panose="05020102010507070707" pitchFamily="18" charset="2"/>
              <a:buChar char=""/>
            </a:pPr>
            <a:r>
              <a:rPr kumimoji="0" lang="en-US" altLang="en-US" sz="1700" i="0" u="none" strike="noStrike" cap="none" normalizeH="0" baseline="0" dirty="0">
                <a:ln>
                  <a:noFill/>
                </a:ln>
                <a:solidFill>
                  <a:schemeClr val="tx2"/>
                </a:solidFill>
                <a:effectLst/>
              </a:rPr>
              <a:t>Evolution of AI: </a:t>
            </a:r>
            <a:r>
              <a:rPr kumimoji="0" lang="en-US" altLang="en-US" sz="1700" b="0" i="0" u="none" strike="noStrike" cap="none" normalizeH="0" baseline="0" dirty="0">
                <a:ln>
                  <a:noFill/>
                </a:ln>
                <a:solidFill>
                  <a:schemeClr val="tx2"/>
                </a:solidFill>
                <a:effectLst/>
              </a:rPr>
              <a:t>Historical timeline and milestones.</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AI Before and After LLMs</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Why AI Is for Everyone</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General ML/DL vs AI</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AI Trends Across Industries</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Platforms for Non-Tech Users</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Getting Started as a Non-Tech Professional</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Data Analytics and Visualization</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Data Engineering for AI</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The Future of AI </a:t>
            </a:r>
          </a:p>
        </p:txBody>
      </p:sp>
      <p:sp>
        <p:nvSpPr>
          <p:cNvPr id="20" name="Rectangle 7">
            <a:extLst>
              <a:ext uri="{FF2B5EF4-FFF2-40B4-BE49-F238E27FC236}">
                <a16:creationId xmlns:a16="http://schemas.microsoft.com/office/drawing/2014/main" id="{1920D3F2-1D15-8B88-FC62-B070E2E79ADD}"/>
              </a:ext>
            </a:extLst>
          </p:cNvPr>
          <p:cNvSpPr>
            <a:spLocks noChangeArrowheads="1"/>
          </p:cNvSpPr>
          <p:nvPr/>
        </p:nvSpPr>
        <p:spPr bwMode="auto">
          <a:xfrm>
            <a:off x="527062" y="5798972"/>
            <a:ext cx="11322709"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AI touches every profession, industry, and even personal productivity. Whether you’re a teacher customizing lesson plans or a marketer using AI to analyze trends, there’s something for everyone. </a:t>
            </a:r>
          </a:p>
        </p:txBody>
      </p:sp>
      <p:sp>
        <p:nvSpPr>
          <p:cNvPr id="3" name="Rectangle 2">
            <a:extLst>
              <a:ext uri="{FF2B5EF4-FFF2-40B4-BE49-F238E27FC236}">
                <a16:creationId xmlns:a16="http://schemas.microsoft.com/office/drawing/2014/main" id="{004E654C-F0BB-4480-5EA6-EB1A26A7C4A0}"/>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Manashi</a:t>
            </a:r>
            <a:endParaRPr lang="en-US" dirty="0"/>
          </a:p>
        </p:txBody>
      </p:sp>
    </p:spTree>
    <p:extLst>
      <p:ext uri="{BB962C8B-B14F-4D97-AF65-F5344CB8AC3E}">
        <p14:creationId xmlns:p14="http://schemas.microsoft.com/office/powerpoint/2010/main" val="170334259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C56C6-6052-CC10-0B60-B670F1E0FFB5}"/>
              </a:ext>
            </a:extLst>
          </p:cNvPr>
          <p:cNvSpPr>
            <a:spLocks noGrp="1"/>
          </p:cNvSpPr>
          <p:nvPr>
            <p:ph type="title"/>
          </p:nvPr>
        </p:nvSpPr>
        <p:spPr/>
        <p:txBody>
          <a:bodyPr/>
          <a:lstStyle/>
          <a:p>
            <a:r>
              <a:rPr lang="en-US" b="1" dirty="0"/>
              <a:t>Evolution of AI</a:t>
            </a:r>
            <a:r>
              <a:rPr lang="en-US" dirty="0"/>
              <a:t>: Historical timeline and milestones.</a:t>
            </a:r>
            <a:endParaRPr lang="en-IN" dirty="0"/>
          </a:p>
        </p:txBody>
      </p:sp>
      <p:cxnSp>
        <p:nvCxnSpPr>
          <p:cNvPr id="5" name="Straight Connector 4">
            <a:extLst>
              <a:ext uri="{FF2B5EF4-FFF2-40B4-BE49-F238E27FC236}">
                <a16:creationId xmlns:a16="http://schemas.microsoft.com/office/drawing/2014/main" id="{0ACDA746-B716-0E11-7DD6-6CF7E41CA655}"/>
              </a:ext>
            </a:extLst>
          </p:cNvPr>
          <p:cNvCxnSpPr>
            <a:cxnSpLocks/>
          </p:cNvCxnSpPr>
          <p:nvPr/>
        </p:nvCxnSpPr>
        <p:spPr>
          <a:xfrm>
            <a:off x="2281711" y="2938462"/>
            <a:ext cx="0" cy="1583422"/>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6CE62389-0866-8970-44A4-506CB7ADEA5A}"/>
              </a:ext>
            </a:extLst>
          </p:cNvPr>
          <p:cNvCxnSpPr>
            <a:cxnSpLocks/>
          </p:cNvCxnSpPr>
          <p:nvPr/>
        </p:nvCxnSpPr>
        <p:spPr>
          <a:xfrm>
            <a:off x="4051788" y="2938462"/>
            <a:ext cx="0" cy="1583422"/>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3EBFD38-BDB5-9CF3-160F-92A1A20330EC}"/>
              </a:ext>
            </a:extLst>
          </p:cNvPr>
          <p:cNvCxnSpPr>
            <a:cxnSpLocks/>
          </p:cNvCxnSpPr>
          <p:nvPr/>
        </p:nvCxnSpPr>
        <p:spPr>
          <a:xfrm>
            <a:off x="5796698" y="2938462"/>
            <a:ext cx="0" cy="1583422"/>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594DA6F6-CE53-A50C-DA8F-68AC93AF2773}"/>
              </a:ext>
            </a:extLst>
          </p:cNvPr>
          <p:cNvCxnSpPr>
            <a:cxnSpLocks/>
          </p:cNvCxnSpPr>
          <p:nvPr/>
        </p:nvCxnSpPr>
        <p:spPr>
          <a:xfrm>
            <a:off x="7533219" y="2938462"/>
            <a:ext cx="0" cy="424308"/>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8E48174-2731-47F8-2569-E1F8D6349EB8}"/>
              </a:ext>
            </a:extLst>
          </p:cNvPr>
          <p:cNvCxnSpPr>
            <a:cxnSpLocks/>
          </p:cNvCxnSpPr>
          <p:nvPr/>
        </p:nvCxnSpPr>
        <p:spPr>
          <a:xfrm>
            <a:off x="9311685" y="2938462"/>
            <a:ext cx="0" cy="30480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Rounded Rectangle 18">
            <a:extLst>
              <a:ext uri="{FF2B5EF4-FFF2-40B4-BE49-F238E27FC236}">
                <a16:creationId xmlns:a16="http://schemas.microsoft.com/office/drawing/2014/main" id="{4CD492D7-9D53-A4EF-FFC6-10B0E2BF9B0B}"/>
              </a:ext>
            </a:extLst>
          </p:cNvPr>
          <p:cNvSpPr/>
          <p:nvPr/>
        </p:nvSpPr>
        <p:spPr>
          <a:xfrm>
            <a:off x="7554225" y="3152362"/>
            <a:ext cx="827202" cy="210408"/>
          </a:xfrm>
          <a:prstGeom prst="roundRect">
            <a:avLst>
              <a:gd name="adj" fmla="val 5000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7">
            <a:extLst>
              <a:ext uri="{FF2B5EF4-FFF2-40B4-BE49-F238E27FC236}">
                <a16:creationId xmlns:a16="http://schemas.microsoft.com/office/drawing/2014/main" id="{8E0EA91F-F428-DC76-2A4C-2564D66D7782}"/>
              </a:ext>
            </a:extLst>
          </p:cNvPr>
          <p:cNvSpPr/>
          <p:nvPr/>
        </p:nvSpPr>
        <p:spPr>
          <a:xfrm>
            <a:off x="4300538" y="4879918"/>
            <a:ext cx="827202" cy="210408"/>
          </a:xfrm>
          <a:prstGeom prst="roundRect">
            <a:avLst>
              <a:gd name="adj" fmla="val 5000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DA84F27-0CF0-E9A4-2C13-1EE045BE90DE}"/>
              </a:ext>
            </a:extLst>
          </p:cNvPr>
          <p:cNvSpPr/>
          <p:nvPr/>
        </p:nvSpPr>
        <p:spPr>
          <a:xfrm>
            <a:off x="3174878" y="3583673"/>
            <a:ext cx="7329003" cy="2915806"/>
          </a:xfrm>
          <a:custGeom>
            <a:avLst/>
            <a:gdLst>
              <a:gd name="connsiteX0" fmla="*/ 0 w 7329003"/>
              <a:gd name="connsiteY0" fmla="*/ 2915807 h 2915806"/>
              <a:gd name="connsiteX1" fmla="*/ 2704015 w 7329003"/>
              <a:gd name="connsiteY1" fmla="*/ 1681864 h 2915806"/>
              <a:gd name="connsiteX2" fmla="*/ 3402019 w 7329003"/>
              <a:gd name="connsiteY2" fmla="*/ 1363062 h 2915806"/>
              <a:gd name="connsiteX3" fmla="*/ 2748016 w 7329003"/>
              <a:gd name="connsiteY3" fmla="*/ 753411 h 2915806"/>
              <a:gd name="connsiteX4" fmla="*/ 5274697 w 7329003"/>
              <a:gd name="connsiteY4" fmla="*/ 97837 h 2915806"/>
              <a:gd name="connsiteX5" fmla="*/ 7312708 w 7329003"/>
              <a:gd name="connsiteY5" fmla="*/ 0 h 2915806"/>
              <a:gd name="connsiteX6" fmla="*/ 7312708 w 7329003"/>
              <a:gd name="connsiteY6" fmla="*/ 192346 h 2915806"/>
              <a:gd name="connsiteX7" fmla="*/ 4059356 w 7329003"/>
              <a:gd name="connsiteY7" fmla="*/ 690183 h 2915806"/>
              <a:gd name="connsiteX8" fmla="*/ 4796027 w 7329003"/>
              <a:gd name="connsiteY8" fmla="*/ 1397005 h 2915806"/>
              <a:gd name="connsiteX9" fmla="*/ 3118684 w 7329003"/>
              <a:gd name="connsiteY9" fmla="*/ 2914476 h 29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29003" h="2915806">
                <a:moveTo>
                  <a:pt x="0" y="2915807"/>
                </a:moveTo>
                <a:cubicBezTo>
                  <a:pt x="572670" y="2514476"/>
                  <a:pt x="1483342" y="2050582"/>
                  <a:pt x="2704015" y="1681864"/>
                </a:cubicBezTo>
                <a:cubicBezTo>
                  <a:pt x="3189351" y="1535441"/>
                  <a:pt x="3407352" y="1480865"/>
                  <a:pt x="3402019" y="1363062"/>
                </a:cubicBezTo>
                <a:cubicBezTo>
                  <a:pt x="3395352" y="1219301"/>
                  <a:pt x="2748016" y="1116805"/>
                  <a:pt x="2748016" y="753411"/>
                </a:cubicBezTo>
                <a:cubicBezTo>
                  <a:pt x="2748016" y="390017"/>
                  <a:pt x="4004689" y="185025"/>
                  <a:pt x="5274697" y="97837"/>
                </a:cubicBezTo>
                <a:cubicBezTo>
                  <a:pt x="6383369" y="21963"/>
                  <a:pt x="7312708" y="0"/>
                  <a:pt x="7312708" y="0"/>
                </a:cubicBezTo>
                <a:cubicBezTo>
                  <a:pt x="7312708" y="0"/>
                  <a:pt x="7349375" y="192346"/>
                  <a:pt x="7312708" y="192346"/>
                </a:cubicBezTo>
                <a:cubicBezTo>
                  <a:pt x="5940033" y="192346"/>
                  <a:pt x="4107356" y="395341"/>
                  <a:pt x="4059356" y="690183"/>
                </a:cubicBezTo>
                <a:cubicBezTo>
                  <a:pt x="4011356" y="985025"/>
                  <a:pt x="4796027" y="815973"/>
                  <a:pt x="4796027" y="1397005"/>
                </a:cubicBezTo>
                <a:cubicBezTo>
                  <a:pt x="4796027" y="1834276"/>
                  <a:pt x="3802021" y="2336107"/>
                  <a:pt x="3118684" y="2914476"/>
                </a:cubicBezTo>
              </a:path>
            </a:pathLst>
          </a:custGeom>
          <a:solidFill>
            <a:schemeClr val="tx1">
              <a:lumMod val="75000"/>
              <a:lumOff val="25000"/>
            </a:schemeClr>
          </a:solidFill>
          <a:ln w="6662" cap="flat">
            <a:noFill/>
            <a:prstDash val="solid"/>
            <a:miter/>
          </a:ln>
        </p:spPr>
        <p:txBody>
          <a:bodyPr rtlCol="0" anchor="ctr"/>
          <a:lstStyle/>
          <a:p>
            <a:endParaRPr lang="pt-BR"/>
          </a:p>
        </p:txBody>
      </p:sp>
      <p:sp>
        <p:nvSpPr>
          <p:cNvPr id="13" name="Freeform: Shape 12">
            <a:extLst>
              <a:ext uri="{FF2B5EF4-FFF2-40B4-BE49-F238E27FC236}">
                <a16:creationId xmlns:a16="http://schemas.microsoft.com/office/drawing/2014/main" id="{483DA5CF-7810-5A97-6C25-B81ED121541D}"/>
              </a:ext>
            </a:extLst>
          </p:cNvPr>
          <p:cNvSpPr/>
          <p:nvPr/>
        </p:nvSpPr>
        <p:spPr>
          <a:xfrm>
            <a:off x="4784888" y="3674189"/>
            <a:ext cx="5710698" cy="2816638"/>
          </a:xfrm>
          <a:custGeom>
            <a:avLst/>
            <a:gdLst>
              <a:gd name="connsiteX0" fmla="*/ 5710699 w 5710698"/>
              <a:gd name="connsiteY0" fmla="*/ 0 h 2816638"/>
              <a:gd name="connsiteX1" fmla="*/ 1782010 w 5710698"/>
              <a:gd name="connsiteY1" fmla="*/ 657571 h 2816638"/>
              <a:gd name="connsiteX2" fmla="*/ 2506014 w 5710698"/>
              <a:gd name="connsiteY2" fmla="*/ 1309151 h 2816638"/>
              <a:gd name="connsiteX3" fmla="*/ 0 w 5710698"/>
              <a:gd name="connsiteY3" fmla="*/ 2816639 h 2816638"/>
            </a:gdLst>
            <a:ahLst/>
            <a:cxnLst>
              <a:cxn ang="0">
                <a:pos x="connsiteX0" y="connsiteY0"/>
              </a:cxn>
              <a:cxn ang="0">
                <a:pos x="connsiteX1" y="connsiteY1"/>
              </a:cxn>
              <a:cxn ang="0">
                <a:pos x="connsiteX2" y="connsiteY2"/>
              </a:cxn>
              <a:cxn ang="0">
                <a:pos x="connsiteX3" y="connsiteY3"/>
              </a:cxn>
            </a:cxnLst>
            <a:rect l="l" t="t" r="r" b="b"/>
            <a:pathLst>
              <a:path w="5710698" h="2816638">
                <a:moveTo>
                  <a:pt x="5710699" y="0"/>
                </a:moveTo>
                <a:cubicBezTo>
                  <a:pt x="4661360" y="0"/>
                  <a:pt x="1782010" y="149085"/>
                  <a:pt x="1782010" y="657571"/>
                </a:cubicBezTo>
                <a:cubicBezTo>
                  <a:pt x="1782010" y="931115"/>
                  <a:pt x="2506014" y="1009651"/>
                  <a:pt x="2506014" y="1309151"/>
                </a:cubicBezTo>
                <a:cubicBezTo>
                  <a:pt x="2506014" y="1749751"/>
                  <a:pt x="1013339" y="2153744"/>
                  <a:pt x="0" y="2816639"/>
                </a:cubicBezTo>
              </a:path>
            </a:pathLst>
          </a:custGeom>
          <a:noFill/>
          <a:ln w="19987" cap="flat">
            <a:solidFill>
              <a:schemeClr val="bg1"/>
            </a:solidFill>
            <a:prstDash val="solid"/>
            <a:miter/>
          </a:ln>
        </p:spPr>
        <p:txBody>
          <a:bodyPr rtlCol="0" anchor="ctr"/>
          <a:lstStyle/>
          <a:p>
            <a:endParaRPr lang="pt-BR"/>
          </a:p>
        </p:txBody>
      </p:sp>
      <p:sp>
        <p:nvSpPr>
          <p:cNvPr id="14" name="Freeform: Shape 13">
            <a:extLst>
              <a:ext uri="{FF2B5EF4-FFF2-40B4-BE49-F238E27FC236}">
                <a16:creationId xmlns:a16="http://schemas.microsoft.com/office/drawing/2014/main" id="{32BDB89F-16B5-72CF-FED3-15EF7825F721}"/>
              </a:ext>
            </a:extLst>
          </p:cNvPr>
          <p:cNvSpPr/>
          <p:nvPr/>
        </p:nvSpPr>
        <p:spPr>
          <a:xfrm>
            <a:off x="3606881" y="4526768"/>
            <a:ext cx="869338" cy="1200332"/>
          </a:xfrm>
          <a:custGeom>
            <a:avLst/>
            <a:gdLst>
              <a:gd name="connsiteX0" fmla="*/ 869338 w 869338"/>
              <a:gd name="connsiteY0" fmla="*/ 433944 h 1200332"/>
              <a:gd name="connsiteX1" fmla="*/ 456669 w 869338"/>
              <a:gd name="connsiteY1" fmla="*/ 1189351 h 1200332"/>
              <a:gd name="connsiteX2" fmla="*/ 412669 w 869338"/>
              <a:gd name="connsiteY2" fmla="*/ 1189351 h 1200332"/>
              <a:gd name="connsiteX3" fmla="*/ 0 w 869338"/>
              <a:gd name="connsiteY3" fmla="*/ 433944 h 1200332"/>
              <a:gd name="connsiteX4" fmla="*/ 434669 w 869338"/>
              <a:gd name="connsiteY4" fmla="*/ 0 h 1200332"/>
              <a:gd name="connsiteX5" fmla="*/ 869338 w 869338"/>
              <a:gd name="connsiteY5" fmla="*/ 433944 h 1200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9338" h="1200332">
                <a:moveTo>
                  <a:pt x="869338" y="433944"/>
                </a:moveTo>
                <a:cubicBezTo>
                  <a:pt x="869338" y="640932"/>
                  <a:pt x="545336" y="1074875"/>
                  <a:pt x="456669" y="1189351"/>
                </a:cubicBezTo>
                <a:cubicBezTo>
                  <a:pt x="445336" y="1203993"/>
                  <a:pt x="423336" y="1203993"/>
                  <a:pt x="412669" y="1189351"/>
                </a:cubicBezTo>
                <a:cubicBezTo>
                  <a:pt x="324002" y="1074875"/>
                  <a:pt x="0" y="640932"/>
                  <a:pt x="0" y="433944"/>
                </a:cubicBezTo>
                <a:cubicBezTo>
                  <a:pt x="0" y="194343"/>
                  <a:pt x="194668" y="0"/>
                  <a:pt x="434669" y="0"/>
                </a:cubicBezTo>
                <a:cubicBezTo>
                  <a:pt x="674671" y="0"/>
                  <a:pt x="869338" y="194343"/>
                  <a:pt x="869338" y="433944"/>
                </a:cubicBezTo>
                <a:close/>
              </a:path>
            </a:pathLst>
          </a:custGeom>
          <a:solidFill>
            <a:schemeClr val="accent2"/>
          </a:solidFill>
          <a:ln w="6662" cap="flat">
            <a:noFill/>
            <a:prstDash val="solid"/>
            <a:miter/>
          </a:ln>
        </p:spPr>
        <p:txBody>
          <a:bodyPr rtlCol="0" anchor="ctr"/>
          <a:lstStyle/>
          <a:p>
            <a:endParaRPr lang="pt-BR"/>
          </a:p>
        </p:txBody>
      </p:sp>
      <p:sp>
        <p:nvSpPr>
          <p:cNvPr id="15" name="Freeform: Shape 14">
            <a:extLst>
              <a:ext uri="{FF2B5EF4-FFF2-40B4-BE49-F238E27FC236}">
                <a16:creationId xmlns:a16="http://schemas.microsoft.com/office/drawing/2014/main" id="{29EC0B5D-C4A2-37DE-BA48-039990DB0F9D}"/>
              </a:ext>
            </a:extLst>
          </p:cNvPr>
          <p:cNvSpPr/>
          <p:nvPr/>
        </p:nvSpPr>
        <p:spPr>
          <a:xfrm>
            <a:off x="7325568" y="3053890"/>
            <a:ext cx="416668" cy="565390"/>
          </a:xfrm>
          <a:custGeom>
            <a:avLst/>
            <a:gdLst>
              <a:gd name="connsiteX0" fmla="*/ 416669 w 416668"/>
              <a:gd name="connsiteY0" fmla="*/ 207654 h 565390"/>
              <a:gd name="connsiteX1" fmla="*/ 230668 w 416668"/>
              <a:gd name="connsiteY1" fmla="*/ 554409 h 565390"/>
              <a:gd name="connsiteX2" fmla="*/ 186001 w 416668"/>
              <a:gd name="connsiteY2" fmla="*/ 554409 h 565390"/>
              <a:gd name="connsiteX3" fmla="*/ 0 w 416668"/>
              <a:gd name="connsiteY3" fmla="*/ 207654 h 565390"/>
              <a:gd name="connsiteX4" fmla="*/ 208001 w 416668"/>
              <a:gd name="connsiteY4" fmla="*/ 0 h 565390"/>
              <a:gd name="connsiteX5" fmla="*/ 416669 w 416668"/>
              <a:gd name="connsiteY5" fmla="*/ 207654 h 56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6668" h="565390">
                <a:moveTo>
                  <a:pt x="416669" y="207654"/>
                </a:moveTo>
                <a:cubicBezTo>
                  <a:pt x="416669" y="298835"/>
                  <a:pt x="284668" y="483195"/>
                  <a:pt x="230668" y="554409"/>
                </a:cubicBezTo>
                <a:cubicBezTo>
                  <a:pt x="219335" y="569052"/>
                  <a:pt x="197335" y="569052"/>
                  <a:pt x="186001" y="554409"/>
                </a:cubicBezTo>
                <a:cubicBezTo>
                  <a:pt x="132001" y="483195"/>
                  <a:pt x="0" y="299501"/>
                  <a:pt x="0" y="207654"/>
                </a:cubicBezTo>
                <a:cubicBezTo>
                  <a:pt x="0" y="92512"/>
                  <a:pt x="93334" y="0"/>
                  <a:pt x="208001" y="0"/>
                </a:cubicBezTo>
                <a:cubicBezTo>
                  <a:pt x="323335" y="0"/>
                  <a:pt x="416669" y="93178"/>
                  <a:pt x="416669" y="207654"/>
                </a:cubicBezTo>
                <a:close/>
              </a:path>
            </a:pathLst>
          </a:custGeom>
          <a:solidFill>
            <a:schemeClr val="accent4"/>
          </a:solidFill>
          <a:ln w="6662" cap="flat">
            <a:noFill/>
            <a:prstDash val="solid"/>
            <a:miter/>
          </a:ln>
        </p:spPr>
        <p:txBody>
          <a:bodyPr rtlCol="0" anchor="ctr"/>
          <a:lstStyle/>
          <a:p>
            <a:endParaRPr lang="pt-BR"/>
          </a:p>
        </p:txBody>
      </p:sp>
      <p:grpSp>
        <p:nvGrpSpPr>
          <p:cNvPr id="16" name="Graphic 6">
            <a:extLst>
              <a:ext uri="{FF2B5EF4-FFF2-40B4-BE49-F238E27FC236}">
                <a16:creationId xmlns:a16="http://schemas.microsoft.com/office/drawing/2014/main" id="{A2276346-52B3-4CED-9461-CCEC0D8268F3}"/>
              </a:ext>
            </a:extLst>
          </p:cNvPr>
          <p:cNvGrpSpPr/>
          <p:nvPr/>
        </p:nvGrpSpPr>
        <p:grpSpPr>
          <a:xfrm>
            <a:off x="1637494" y="4526768"/>
            <a:ext cx="1271412" cy="1719134"/>
            <a:chOff x="308756" y="3169456"/>
            <a:chExt cx="1271412" cy="1719134"/>
          </a:xfrm>
        </p:grpSpPr>
        <p:sp>
          <p:nvSpPr>
            <p:cNvPr id="17" name="Freeform: Shape 16">
              <a:extLst>
                <a:ext uri="{FF2B5EF4-FFF2-40B4-BE49-F238E27FC236}">
                  <a16:creationId xmlns:a16="http://schemas.microsoft.com/office/drawing/2014/main" id="{E23445A3-BE64-D620-2ECA-AE35265EAD06}"/>
                </a:ext>
              </a:extLst>
            </p:cNvPr>
            <p:cNvSpPr/>
            <p:nvPr/>
          </p:nvSpPr>
          <p:spPr>
            <a:xfrm>
              <a:off x="880802" y="3169456"/>
              <a:ext cx="138000" cy="1719134"/>
            </a:xfrm>
            <a:custGeom>
              <a:avLst/>
              <a:gdLst>
                <a:gd name="connsiteX0" fmla="*/ 87334 w 138000"/>
                <a:gd name="connsiteY0" fmla="*/ 1719135 h 1719134"/>
                <a:gd name="connsiteX1" fmla="*/ 50667 w 138000"/>
                <a:gd name="connsiteY1" fmla="*/ 1719135 h 1719134"/>
                <a:gd name="connsiteX2" fmla="*/ 0 w 138000"/>
                <a:gd name="connsiteY2" fmla="*/ 1668553 h 1719134"/>
                <a:gd name="connsiteX3" fmla="*/ 0 w 138000"/>
                <a:gd name="connsiteY3" fmla="*/ 50582 h 1719134"/>
                <a:gd name="connsiteX4" fmla="*/ 50667 w 138000"/>
                <a:gd name="connsiteY4" fmla="*/ 0 h 1719134"/>
                <a:gd name="connsiteX5" fmla="*/ 87334 w 138000"/>
                <a:gd name="connsiteY5" fmla="*/ 0 h 1719134"/>
                <a:gd name="connsiteX6" fmla="*/ 138001 w 138000"/>
                <a:gd name="connsiteY6" fmla="*/ 50582 h 1719134"/>
                <a:gd name="connsiteX7" fmla="*/ 138001 w 138000"/>
                <a:gd name="connsiteY7" fmla="*/ 1667887 h 1719134"/>
                <a:gd name="connsiteX8" fmla="*/ 87334 w 138000"/>
                <a:gd name="connsiteY8" fmla="*/ 1719135 h 1719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000" h="1719134">
                  <a:moveTo>
                    <a:pt x="87334" y="1719135"/>
                  </a:moveTo>
                  <a:lnTo>
                    <a:pt x="50667" y="1719135"/>
                  </a:lnTo>
                  <a:cubicBezTo>
                    <a:pt x="22667" y="1719135"/>
                    <a:pt x="0" y="1696506"/>
                    <a:pt x="0" y="1668553"/>
                  </a:cubicBezTo>
                  <a:lnTo>
                    <a:pt x="0" y="50582"/>
                  </a:lnTo>
                  <a:cubicBezTo>
                    <a:pt x="0" y="22629"/>
                    <a:pt x="22667" y="0"/>
                    <a:pt x="50667" y="0"/>
                  </a:cubicBezTo>
                  <a:lnTo>
                    <a:pt x="87334" y="0"/>
                  </a:lnTo>
                  <a:cubicBezTo>
                    <a:pt x="115334" y="0"/>
                    <a:pt x="138001" y="22629"/>
                    <a:pt x="138001" y="50582"/>
                  </a:cubicBezTo>
                  <a:lnTo>
                    <a:pt x="138001" y="1667887"/>
                  </a:lnTo>
                  <a:cubicBezTo>
                    <a:pt x="138001" y="1695840"/>
                    <a:pt x="115334" y="1719135"/>
                    <a:pt x="87334" y="1719135"/>
                  </a:cubicBezTo>
                  <a:close/>
                </a:path>
              </a:pathLst>
            </a:custGeom>
            <a:solidFill>
              <a:schemeClr val="accent1"/>
            </a:solidFill>
            <a:ln w="6662" cap="flat">
              <a:noFill/>
              <a:prstDash val="solid"/>
              <a:miter/>
            </a:ln>
          </p:spPr>
          <p:txBody>
            <a:bodyPr rtlCol="0" anchor="ctr"/>
            <a:lstStyle/>
            <a:p>
              <a:endParaRPr lang="pt-BR"/>
            </a:p>
          </p:txBody>
        </p:sp>
        <p:sp>
          <p:nvSpPr>
            <p:cNvPr id="18" name="Freeform: Shape 17">
              <a:extLst>
                <a:ext uri="{FF2B5EF4-FFF2-40B4-BE49-F238E27FC236}">
                  <a16:creationId xmlns:a16="http://schemas.microsoft.com/office/drawing/2014/main" id="{6437B803-BD47-A0E6-C5B8-F93F036E7061}"/>
                </a:ext>
              </a:extLst>
            </p:cNvPr>
            <p:cNvSpPr/>
            <p:nvPr/>
          </p:nvSpPr>
          <p:spPr>
            <a:xfrm>
              <a:off x="308756" y="3256644"/>
              <a:ext cx="1236715" cy="660982"/>
            </a:xfrm>
            <a:custGeom>
              <a:avLst/>
              <a:gdLst>
                <a:gd name="connsiteX0" fmla="*/ 1166049 w 1236715"/>
                <a:gd name="connsiteY0" fmla="*/ 660898 h 660982"/>
                <a:gd name="connsiteX1" fmla="*/ 16709 w 1236715"/>
                <a:gd name="connsiteY1" fmla="*/ 621631 h 660982"/>
                <a:gd name="connsiteX2" fmla="*/ 42 w 1236715"/>
                <a:gd name="connsiteY2" fmla="*/ 602995 h 660982"/>
                <a:gd name="connsiteX3" fmla="*/ 22042 w 1236715"/>
                <a:gd name="connsiteY3" fmla="*/ 71215 h 660982"/>
                <a:gd name="connsiteX4" fmla="*/ 34709 w 1236715"/>
                <a:gd name="connsiteY4" fmla="*/ 45258 h 660982"/>
                <a:gd name="connsiteX5" fmla="*/ 90709 w 1236715"/>
                <a:gd name="connsiteY5" fmla="*/ 0 h 660982"/>
                <a:gd name="connsiteX6" fmla="*/ 1236716 w 1236715"/>
                <a:gd name="connsiteY6" fmla="*/ 614975 h 660982"/>
                <a:gd name="connsiteX7" fmla="*/ 1189382 w 1236715"/>
                <a:gd name="connsiteY7" fmla="*/ 652912 h 660982"/>
                <a:gd name="connsiteX8" fmla="*/ 1166049 w 1236715"/>
                <a:gd name="connsiteY8" fmla="*/ 660898 h 660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6715" h="660982">
                  <a:moveTo>
                    <a:pt x="1166049" y="660898"/>
                  </a:moveTo>
                  <a:lnTo>
                    <a:pt x="16709" y="621631"/>
                  </a:lnTo>
                  <a:cubicBezTo>
                    <a:pt x="6709" y="620965"/>
                    <a:pt x="-625" y="612978"/>
                    <a:pt x="42" y="602995"/>
                  </a:cubicBezTo>
                  <a:lnTo>
                    <a:pt x="22042" y="71215"/>
                  </a:lnTo>
                  <a:cubicBezTo>
                    <a:pt x="22709" y="61231"/>
                    <a:pt x="27376" y="51913"/>
                    <a:pt x="34709" y="45258"/>
                  </a:cubicBezTo>
                  <a:lnTo>
                    <a:pt x="90709" y="0"/>
                  </a:lnTo>
                  <a:lnTo>
                    <a:pt x="1236716" y="614975"/>
                  </a:lnTo>
                  <a:lnTo>
                    <a:pt x="1189382" y="652912"/>
                  </a:lnTo>
                  <a:cubicBezTo>
                    <a:pt x="1182715" y="658236"/>
                    <a:pt x="1174715" y="661564"/>
                    <a:pt x="1166049" y="660898"/>
                  </a:cubicBezTo>
                  <a:close/>
                </a:path>
              </a:pathLst>
            </a:custGeom>
            <a:solidFill>
              <a:schemeClr val="bg1"/>
            </a:solidFill>
            <a:ln w="6662" cap="flat">
              <a:solidFill>
                <a:schemeClr val="accent1"/>
              </a:solidFill>
              <a:prstDash val="solid"/>
              <a:miter/>
            </a:ln>
          </p:spPr>
          <p:txBody>
            <a:bodyPr rtlCol="0" anchor="ctr"/>
            <a:lstStyle/>
            <a:p>
              <a:endParaRPr lang="pt-BR"/>
            </a:p>
          </p:txBody>
        </p:sp>
        <p:sp>
          <p:nvSpPr>
            <p:cNvPr id="19" name="Freeform: Shape 18">
              <a:extLst>
                <a:ext uri="{FF2B5EF4-FFF2-40B4-BE49-F238E27FC236}">
                  <a16:creationId xmlns:a16="http://schemas.microsoft.com/office/drawing/2014/main" id="{5FA49FD1-3D46-C3CF-A117-B4C2DF078C2F}"/>
                </a:ext>
              </a:extLst>
            </p:cNvPr>
            <p:cNvSpPr/>
            <p:nvPr/>
          </p:nvSpPr>
          <p:spPr>
            <a:xfrm>
              <a:off x="365436" y="3251290"/>
              <a:ext cx="1214732" cy="627014"/>
            </a:xfrm>
            <a:custGeom>
              <a:avLst/>
              <a:gdLst>
                <a:gd name="connsiteX0" fmla="*/ 1167370 w 1214732"/>
                <a:gd name="connsiteY0" fmla="*/ 626985 h 627014"/>
                <a:gd name="connsiteX1" fmla="*/ 24030 w 1214732"/>
                <a:gd name="connsiteY1" fmla="*/ 581061 h 627014"/>
                <a:gd name="connsiteX2" fmla="*/ 30 w 1214732"/>
                <a:gd name="connsiteY2" fmla="*/ 555105 h 627014"/>
                <a:gd name="connsiteX3" fmla="*/ 21363 w 1214732"/>
                <a:gd name="connsiteY3" fmla="*/ 23990 h 627014"/>
                <a:gd name="connsiteX4" fmla="*/ 47363 w 1214732"/>
                <a:gd name="connsiteY4" fmla="*/ 30 h 627014"/>
                <a:gd name="connsiteX5" fmla="*/ 1190703 w 1214732"/>
                <a:gd name="connsiteY5" fmla="*/ 45953 h 627014"/>
                <a:gd name="connsiteX6" fmla="*/ 1214703 w 1214732"/>
                <a:gd name="connsiteY6" fmla="*/ 71910 h 627014"/>
                <a:gd name="connsiteX7" fmla="*/ 1193370 w 1214732"/>
                <a:gd name="connsiteY7" fmla="*/ 603025 h 627014"/>
                <a:gd name="connsiteX8" fmla="*/ 1167370 w 1214732"/>
                <a:gd name="connsiteY8" fmla="*/ 626985 h 627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4732" h="627014">
                  <a:moveTo>
                    <a:pt x="1167370" y="626985"/>
                  </a:moveTo>
                  <a:lnTo>
                    <a:pt x="24030" y="581061"/>
                  </a:lnTo>
                  <a:cubicBezTo>
                    <a:pt x="10030" y="580396"/>
                    <a:pt x="-637" y="569081"/>
                    <a:pt x="30" y="555105"/>
                  </a:cubicBezTo>
                  <a:lnTo>
                    <a:pt x="21363" y="23990"/>
                  </a:lnTo>
                  <a:cubicBezTo>
                    <a:pt x="22030" y="10013"/>
                    <a:pt x="33363" y="-636"/>
                    <a:pt x="47363" y="30"/>
                  </a:cubicBezTo>
                  <a:lnTo>
                    <a:pt x="1190703" y="45953"/>
                  </a:lnTo>
                  <a:cubicBezTo>
                    <a:pt x="1204703" y="46619"/>
                    <a:pt x="1215370" y="57933"/>
                    <a:pt x="1214703" y="71910"/>
                  </a:cubicBezTo>
                  <a:lnTo>
                    <a:pt x="1193370" y="603025"/>
                  </a:lnTo>
                  <a:cubicBezTo>
                    <a:pt x="1192703" y="617001"/>
                    <a:pt x="1181370" y="627650"/>
                    <a:pt x="1167370" y="626985"/>
                  </a:cubicBezTo>
                  <a:close/>
                </a:path>
              </a:pathLst>
            </a:custGeom>
            <a:solidFill>
              <a:schemeClr val="accent1"/>
            </a:solidFill>
            <a:ln w="6662" cap="flat">
              <a:noFill/>
              <a:prstDash val="solid"/>
              <a:miter/>
            </a:ln>
          </p:spPr>
          <p:txBody>
            <a:bodyPr rtlCol="0" anchor="ctr"/>
            <a:lstStyle/>
            <a:p>
              <a:endParaRPr lang="pt-BR"/>
            </a:p>
          </p:txBody>
        </p:sp>
        <p:sp>
          <p:nvSpPr>
            <p:cNvPr id="20" name="Freeform: Shape 19">
              <a:extLst>
                <a:ext uri="{FF2B5EF4-FFF2-40B4-BE49-F238E27FC236}">
                  <a16:creationId xmlns:a16="http://schemas.microsoft.com/office/drawing/2014/main" id="{30F23AC3-F85F-7C33-6B13-D11C98843058}"/>
                </a:ext>
              </a:extLst>
            </p:cNvPr>
            <p:cNvSpPr/>
            <p:nvPr/>
          </p:nvSpPr>
          <p:spPr>
            <a:xfrm>
              <a:off x="320132" y="3815713"/>
              <a:ext cx="63333" cy="51913"/>
            </a:xfrm>
            <a:custGeom>
              <a:avLst/>
              <a:gdLst>
                <a:gd name="connsiteX0" fmla="*/ 63334 w 63333"/>
                <a:gd name="connsiteY0" fmla="*/ 0 h 51913"/>
                <a:gd name="connsiteX1" fmla="*/ 0 w 63333"/>
                <a:gd name="connsiteY1" fmla="*/ 51913 h 51913"/>
              </a:gdLst>
              <a:ahLst/>
              <a:cxnLst>
                <a:cxn ang="0">
                  <a:pos x="connsiteX0" y="connsiteY0"/>
                </a:cxn>
                <a:cxn ang="0">
                  <a:pos x="connsiteX1" y="connsiteY1"/>
                </a:cxn>
              </a:cxnLst>
              <a:rect l="l" t="t" r="r" b="b"/>
              <a:pathLst>
                <a:path w="63333" h="51913">
                  <a:moveTo>
                    <a:pt x="63334" y="0"/>
                  </a:moveTo>
                  <a:lnTo>
                    <a:pt x="0" y="51913"/>
                  </a:lnTo>
                </a:path>
              </a:pathLst>
            </a:custGeom>
            <a:ln w="6662" cap="flat">
              <a:solidFill>
                <a:schemeClr val="accent1"/>
              </a:solidFill>
              <a:prstDash val="solid"/>
              <a:miter/>
            </a:ln>
          </p:spPr>
          <p:txBody>
            <a:bodyPr rtlCol="0" anchor="ctr"/>
            <a:lstStyle/>
            <a:p>
              <a:endParaRPr lang="pt-BR"/>
            </a:p>
          </p:txBody>
        </p:sp>
      </p:grpSp>
      <p:grpSp>
        <p:nvGrpSpPr>
          <p:cNvPr id="21" name="Graphic 6">
            <a:extLst>
              <a:ext uri="{FF2B5EF4-FFF2-40B4-BE49-F238E27FC236}">
                <a16:creationId xmlns:a16="http://schemas.microsoft.com/office/drawing/2014/main" id="{2FD50A06-C582-EAAB-6391-80667AC5E4D6}"/>
              </a:ext>
            </a:extLst>
          </p:cNvPr>
          <p:cNvGrpSpPr/>
          <p:nvPr/>
        </p:nvGrpSpPr>
        <p:grpSpPr>
          <a:xfrm>
            <a:off x="8846910" y="3033258"/>
            <a:ext cx="1072864" cy="1192678"/>
            <a:chOff x="7518172" y="1675946"/>
            <a:chExt cx="1072864" cy="1192678"/>
          </a:xfrm>
        </p:grpSpPr>
        <p:sp>
          <p:nvSpPr>
            <p:cNvPr id="22" name="Freeform: Shape 21">
              <a:extLst>
                <a:ext uri="{FF2B5EF4-FFF2-40B4-BE49-F238E27FC236}">
                  <a16:creationId xmlns:a16="http://schemas.microsoft.com/office/drawing/2014/main" id="{674E6BFB-1432-F3A7-E547-DBF02A20FC31}"/>
                </a:ext>
              </a:extLst>
            </p:cNvPr>
            <p:cNvSpPr/>
            <p:nvPr/>
          </p:nvSpPr>
          <p:spPr>
            <a:xfrm>
              <a:off x="7950841" y="1675946"/>
              <a:ext cx="74000" cy="1192678"/>
            </a:xfrm>
            <a:custGeom>
              <a:avLst/>
              <a:gdLst>
                <a:gd name="connsiteX0" fmla="*/ 52667 w 74000"/>
                <a:gd name="connsiteY0" fmla="*/ 1192679 h 1192678"/>
                <a:gd name="connsiteX1" fmla="*/ 21333 w 74000"/>
                <a:gd name="connsiteY1" fmla="*/ 1192679 h 1192678"/>
                <a:gd name="connsiteX2" fmla="*/ 0 w 74000"/>
                <a:gd name="connsiteY2" fmla="*/ 1171381 h 1192678"/>
                <a:gd name="connsiteX3" fmla="*/ 0 w 74000"/>
                <a:gd name="connsiteY3" fmla="*/ 21298 h 1192678"/>
                <a:gd name="connsiteX4" fmla="*/ 21333 w 74000"/>
                <a:gd name="connsiteY4" fmla="*/ 0 h 1192678"/>
                <a:gd name="connsiteX5" fmla="*/ 52667 w 74000"/>
                <a:gd name="connsiteY5" fmla="*/ 0 h 1192678"/>
                <a:gd name="connsiteX6" fmla="*/ 74000 w 74000"/>
                <a:gd name="connsiteY6" fmla="*/ 21298 h 1192678"/>
                <a:gd name="connsiteX7" fmla="*/ 74000 w 74000"/>
                <a:gd name="connsiteY7" fmla="*/ 1171381 h 1192678"/>
                <a:gd name="connsiteX8" fmla="*/ 52667 w 74000"/>
                <a:gd name="connsiteY8" fmla="*/ 1192679 h 119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000" h="1192678">
                  <a:moveTo>
                    <a:pt x="52667" y="1192679"/>
                  </a:moveTo>
                  <a:lnTo>
                    <a:pt x="21333" y="1192679"/>
                  </a:lnTo>
                  <a:cubicBezTo>
                    <a:pt x="9334" y="1192679"/>
                    <a:pt x="0" y="1183361"/>
                    <a:pt x="0" y="1171381"/>
                  </a:cubicBezTo>
                  <a:lnTo>
                    <a:pt x="0" y="21298"/>
                  </a:lnTo>
                  <a:cubicBezTo>
                    <a:pt x="0" y="9318"/>
                    <a:pt x="9334" y="0"/>
                    <a:pt x="21333" y="0"/>
                  </a:cubicBezTo>
                  <a:lnTo>
                    <a:pt x="52667" y="0"/>
                  </a:lnTo>
                  <a:cubicBezTo>
                    <a:pt x="64667" y="0"/>
                    <a:pt x="74000" y="9318"/>
                    <a:pt x="74000" y="21298"/>
                  </a:cubicBezTo>
                  <a:lnTo>
                    <a:pt x="74000" y="1171381"/>
                  </a:lnTo>
                  <a:cubicBezTo>
                    <a:pt x="74000" y="1183361"/>
                    <a:pt x="64667" y="1192679"/>
                    <a:pt x="52667" y="1192679"/>
                  </a:cubicBezTo>
                  <a:close/>
                </a:path>
              </a:pathLst>
            </a:custGeom>
            <a:solidFill>
              <a:schemeClr val="accent5"/>
            </a:solidFill>
            <a:ln w="6662" cap="flat">
              <a:noFill/>
              <a:prstDash val="solid"/>
              <a:miter/>
            </a:ln>
          </p:spPr>
          <p:txBody>
            <a:bodyPr rtlCol="0" anchor="ctr"/>
            <a:lstStyle/>
            <a:p>
              <a:endParaRPr lang="pt-BR"/>
            </a:p>
          </p:txBody>
        </p:sp>
        <p:sp>
          <p:nvSpPr>
            <p:cNvPr id="23" name="Freeform: Shape 22">
              <a:extLst>
                <a:ext uri="{FF2B5EF4-FFF2-40B4-BE49-F238E27FC236}">
                  <a16:creationId xmlns:a16="http://schemas.microsoft.com/office/drawing/2014/main" id="{DECCF6E1-AD01-A679-A7D1-9D7BF651CC4A}"/>
                </a:ext>
              </a:extLst>
            </p:cNvPr>
            <p:cNvSpPr/>
            <p:nvPr/>
          </p:nvSpPr>
          <p:spPr>
            <a:xfrm>
              <a:off x="7518172" y="1780438"/>
              <a:ext cx="847337" cy="420632"/>
            </a:xfrm>
            <a:custGeom>
              <a:avLst/>
              <a:gdLst>
                <a:gd name="connsiteX0" fmla="*/ 786005 w 847337"/>
                <a:gd name="connsiteY0" fmla="*/ 386689 h 420632"/>
                <a:gd name="connsiteX1" fmla="*/ 24666 w 847337"/>
                <a:gd name="connsiteY1" fmla="*/ 420632 h 420632"/>
                <a:gd name="connsiteX2" fmla="*/ 11333 w 847337"/>
                <a:gd name="connsiteY2" fmla="*/ 408652 h 420632"/>
                <a:gd name="connsiteX3" fmla="*/ 0 w 847337"/>
                <a:gd name="connsiteY3" fmla="*/ 41930 h 420632"/>
                <a:gd name="connsiteX4" fmla="*/ 4000 w 847337"/>
                <a:gd name="connsiteY4" fmla="*/ 32612 h 420632"/>
                <a:gd name="connsiteX5" fmla="*/ 35334 w 847337"/>
                <a:gd name="connsiteY5" fmla="*/ 1331 h 420632"/>
                <a:gd name="connsiteX6" fmla="*/ 798671 w 847337"/>
                <a:gd name="connsiteY6" fmla="*/ 0 h 420632"/>
                <a:gd name="connsiteX7" fmla="*/ 847338 w 847337"/>
                <a:gd name="connsiteY7" fmla="*/ 351414 h 420632"/>
                <a:gd name="connsiteX8" fmla="*/ 792005 w 847337"/>
                <a:gd name="connsiteY8" fmla="*/ 385358 h 420632"/>
                <a:gd name="connsiteX9" fmla="*/ 786005 w 847337"/>
                <a:gd name="connsiteY9" fmla="*/ 386689 h 42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7337" h="420632">
                  <a:moveTo>
                    <a:pt x="786005" y="386689"/>
                  </a:moveTo>
                  <a:lnTo>
                    <a:pt x="24666" y="420632"/>
                  </a:lnTo>
                  <a:cubicBezTo>
                    <a:pt x="17333" y="420632"/>
                    <a:pt x="12000" y="415308"/>
                    <a:pt x="11333" y="408652"/>
                  </a:cubicBezTo>
                  <a:lnTo>
                    <a:pt x="0" y="41930"/>
                  </a:lnTo>
                  <a:cubicBezTo>
                    <a:pt x="0" y="38602"/>
                    <a:pt x="1333" y="35275"/>
                    <a:pt x="4000" y="32612"/>
                  </a:cubicBezTo>
                  <a:lnTo>
                    <a:pt x="35334" y="1331"/>
                  </a:lnTo>
                  <a:lnTo>
                    <a:pt x="798671" y="0"/>
                  </a:lnTo>
                  <a:lnTo>
                    <a:pt x="847338" y="351414"/>
                  </a:lnTo>
                  <a:lnTo>
                    <a:pt x="792005" y="385358"/>
                  </a:lnTo>
                  <a:cubicBezTo>
                    <a:pt x="790004" y="386023"/>
                    <a:pt x="788004" y="386689"/>
                    <a:pt x="786005" y="386689"/>
                  </a:cubicBezTo>
                  <a:close/>
                </a:path>
              </a:pathLst>
            </a:custGeom>
            <a:solidFill>
              <a:schemeClr val="bg1"/>
            </a:solidFill>
            <a:ln w="6662" cap="flat">
              <a:solidFill>
                <a:schemeClr val="accent5"/>
              </a:solidFill>
              <a:prstDash val="solid"/>
              <a:miter/>
            </a:ln>
          </p:spPr>
          <p:txBody>
            <a:bodyPr rtlCol="0" anchor="ctr"/>
            <a:lstStyle/>
            <a:p>
              <a:endParaRPr lang="pt-BR"/>
            </a:p>
          </p:txBody>
        </p:sp>
        <p:sp>
          <p:nvSpPr>
            <p:cNvPr id="24" name="Freeform: Shape 23">
              <a:extLst>
                <a:ext uri="{FF2B5EF4-FFF2-40B4-BE49-F238E27FC236}">
                  <a16:creationId xmlns:a16="http://schemas.microsoft.com/office/drawing/2014/main" id="{4C79E923-D748-2543-170A-5544289F038D}"/>
                </a:ext>
              </a:extLst>
            </p:cNvPr>
            <p:cNvSpPr/>
            <p:nvPr/>
          </p:nvSpPr>
          <p:spPr>
            <a:xfrm>
              <a:off x="7550839" y="1745163"/>
              <a:ext cx="1040197" cy="420632"/>
            </a:xfrm>
            <a:custGeom>
              <a:avLst/>
              <a:gdLst>
                <a:gd name="connsiteX0" fmla="*/ 814004 w 1040197"/>
                <a:gd name="connsiteY0" fmla="*/ 390017 h 420632"/>
                <a:gd name="connsiteX1" fmla="*/ 22000 w 1040197"/>
                <a:gd name="connsiteY1" fmla="*/ 420632 h 420632"/>
                <a:gd name="connsiteX2" fmla="*/ 14666 w 1040197"/>
                <a:gd name="connsiteY2" fmla="*/ 413977 h 420632"/>
                <a:gd name="connsiteX3" fmla="*/ 0 w 1040197"/>
                <a:gd name="connsiteY3" fmla="*/ 37937 h 420632"/>
                <a:gd name="connsiteX4" fmla="*/ 6667 w 1040197"/>
                <a:gd name="connsiteY4" fmla="*/ 30616 h 420632"/>
                <a:gd name="connsiteX5" fmla="*/ 798671 w 1040197"/>
                <a:gd name="connsiteY5" fmla="*/ 0 h 420632"/>
                <a:gd name="connsiteX6" fmla="*/ 803338 w 1040197"/>
                <a:gd name="connsiteY6" fmla="*/ 1331 h 420632"/>
                <a:gd name="connsiteX7" fmla="*/ 1037339 w 1040197"/>
                <a:gd name="connsiteY7" fmla="*/ 173045 h 420632"/>
                <a:gd name="connsiteX8" fmla="*/ 1038006 w 1040197"/>
                <a:gd name="connsiteY8" fmla="*/ 184359 h 420632"/>
                <a:gd name="connsiteX9" fmla="*/ 818004 w 1040197"/>
                <a:gd name="connsiteY9" fmla="*/ 388686 h 420632"/>
                <a:gd name="connsiteX10" fmla="*/ 814004 w 1040197"/>
                <a:gd name="connsiteY10" fmla="*/ 390017 h 42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0197" h="420632">
                  <a:moveTo>
                    <a:pt x="814004" y="390017"/>
                  </a:moveTo>
                  <a:lnTo>
                    <a:pt x="22000" y="420632"/>
                  </a:lnTo>
                  <a:cubicBezTo>
                    <a:pt x="18000" y="420632"/>
                    <a:pt x="14666" y="417970"/>
                    <a:pt x="14666" y="413977"/>
                  </a:cubicBezTo>
                  <a:lnTo>
                    <a:pt x="0" y="37937"/>
                  </a:lnTo>
                  <a:cubicBezTo>
                    <a:pt x="0" y="33943"/>
                    <a:pt x="2667" y="30616"/>
                    <a:pt x="6667" y="30616"/>
                  </a:cubicBezTo>
                  <a:lnTo>
                    <a:pt x="798671" y="0"/>
                  </a:lnTo>
                  <a:cubicBezTo>
                    <a:pt x="800005" y="0"/>
                    <a:pt x="802004" y="666"/>
                    <a:pt x="803338" y="1331"/>
                  </a:cubicBezTo>
                  <a:lnTo>
                    <a:pt x="1037339" y="173045"/>
                  </a:lnTo>
                  <a:cubicBezTo>
                    <a:pt x="1040672" y="175707"/>
                    <a:pt x="1041339" y="181032"/>
                    <a:pt x="1038006" y="184359"/>
                  </a:cubicBezTo>
                  <a:lnTo>
                    <a:pt x="818004" y="388686"/>
                  </a:lnTo>
                  <a:cubicBezTo>
                    <a:pt x="817338" y="389351"/>
                    <a:pt x="815337" y="390017"/>
                    <a:pt x="814004" y="390017"/>
                  </a:cubicBezTo>
                  <a:close/>
                </a:path>
              </a:pathLst>
            </a:custGeom>
            <a:solidFill>
              <a:schemeClr val="accent5"/>
            </a:solidFill>
            <a:ln w="6662" cap="flat">
              <a:noFill/>
              <a:prstDash val="solid"/>
              <a:miter/>
            </a:ln>
          </p:spPr>
          <p:txBody>
            <a:bodyPr rtlCol="0" anchor="ctr"/>
            <a:lstStyle/>
            <a:p>
              <a:endParaRPr lang="pt-BR"/>
            </a:p>
          </p:txBody>
        </p:sp>
      </p:grpSp>
      <p:sp>
        <p:nvSpPr>
          <p:cNvPr id="26" name="TextBox 25">
            <a:extLst>
              <a:ext uri="{FF2B5EF4-FFF2-40B4-BE49-F238E27FC236}">
                <a16:creationId xmlns:a16="http://schemas.microsoft.com/office/drawing/2014/main" id="{64B2AFDB-C6EE-40F4-742E-DF372F5C9886}"/>
              </a:ext>
            </a:extLst>
          </p:cNvPr>
          <p:cNvSpPr txBox="1"/>
          <p:nvPr/>
        </p:nvSpPr>
        <p:spPr>
          <a:xfrm rot="120000">
            <a:off x="1938338" y="4751646"/>
            <a:ext cx="788894" cy="369332"/>
          </a:xfrm>
          <a:prstGeom prst="rect">
            <a:avLst/>
          </a:prstGeom>
          <a:noFill/>
        </p:spPr>
        <p:txBody>
          <a:bodyPr wrap="square" lIns="0" tIns="0" rIns="0" bIns="0" rtlCol="0">
            <a:spAutoFit/>
          </a:bodyPr>
          <a:lstStyle/>
          <a:p>
            <a:pPr algn="ctr"/>
            <a:r>
              <a:rPr lang="en-US" sz="1200" b="1" dirty="0">
                <a:solidFill>
                  <a:schemeClr val="bg1"/>
                </a:solidFill>
                <a:latin typeface="Segoe UI" panose="020B0502040204020203" pitchFamily="34" charset="0"/>
                <a:cs typeface="Segoe UI" panose="020B0502040204020203" pitchFamily="34" charset="0"/>
              </a:rPr>
              <a:t>CURRENT STATE</a:t>
            </a:r>
          </a:p>
        </p:txBody>
      </p:sp>
      <p:sp>
        <p:nvSpPr>
          <p:cNvPr id="27" name="TextBox 26">
            <a:extLst>
              <a:ext uri="{FF2B5EF4-FFF2-40B4-BE49-F238E27FC236}">
                <a16:creationId xmlns:a16="http://schemas.microsoft.com/office/drawing/2014/main" id="{43536399-8296-C2CB-DC35-C16A2DBE36FA}"/>
              </a:ext>
            </a:extLst>
          </p:cNvPr>
          <p:cNvSpPr txBox="1"/>
          <p:nvPr/>
        </p:nvSpPr>
        <p:spPr>
          <a:xfrm rot="21434388">
            <a:off x="8970963" y="3144837"/>
            <a:ext cx="685380" cy="369332"/>
          </a:xfrm>
          <a:prstGeom prst="rect">
            <a:avLst/>
          </a:prstGeom>
          <a:noFill/>
        </p:spPr>
        <p:txBody>
          <a:bodyPr wrap="square" lIns="0" tIns="0" rIns="0" bIns="0" rtlCol="0">
            <a:spAutoFit/>
          </a:bodyPr>
          <a:lstStyle/>
          <a:p>
            <a:pPr algn="ctr"/>
            <a:r>
              <a:rPr lang="en-US" sz="1200" b="1" dirty="0">
                <a:solidFill>
                  <a:schemeClr val="bg1"/>
                </a:solidFill>
                <a:latin typeface="Segoe UI" panose="020B0502040204020203" pitchFamily="34" charset="0"/>
                <a:cs typeface="Segoe UI" panose="020B0502040204020203" pitchFamily="34" charset="0"/>
              </a:rPr>
              <a:t>FUTURE STATE</a:t>
            </a:r>
          </a:p>
        </p:txBody>
      </p:sp>
      <p:sp>
        <p:nvSpPr>
          <p:cNvPr id="28" name="TextBox 27">
            <a:extLst>
              <a:ext uri="{FF2B5EF4-FFF2-40B4-BE49-F238E27FC236}">
                <a16:creationId xmlns:a16="http://schemas.microsoft.com/office/drawing/2014/main" id="{E52BD27C-DAA9-5EE3-2049-B1C28C64DD3B}"/>
              </a:ext>
            </a:extLst>
          </p:cNvPr>
          <p:cNvSpPr txBox="1"/>
          <p:nvPr/>
        </p:nvSpPr>
        <p:spPr>
          <a:xfrm>
            <a:off x="7763040" y="3154812"/>
            <a:ext cx="573741" cy="184666"/>
          </a:xfrm>
          <a:prstGeom prst="rect">
            <a:avLst/>
          </a:prstGeom>
          <a:noFill/>
        </p:spPr>
        <p:txBody>
          <a:bodyPr wrap="square" lIns="0" tIns="0" rIns="0" bIns="0" rtlCol="0">
            <a:spAutoFit/>
          </a:bodyPr>
          <a:lstStyle/>
          <a:p>
            <a:pPr algn="ctr"/>
            <a:r>
              <a:rPr lang="en-US" sz="1200" b="1" dirty="0">
                <a:solidFill>
                  <a:schemeClr val="bg1"/>
                </a:solidFill>
                <a:latin typeface="Segoe UI" panose="020B0502040204020203" pitchFamily="34" charset="0"/>
                <a:cs typeface="Segoe UI" panose="020B0502040204020203" pitchFamily="34" charset="0"/>
              </a:rPr>
              <a:t>STEP 3</a:t>
            </a:r>
          </a:p>
        </p:txBody>
      </p:sp>
      <p:sp>
        <p:nvSpPr>
          <p:cNvPr id="29" name="TextBox 28">
            <a:extLst>
              <a:ext uri="{FF2B5EF4-FFF2-40B4-BE49-F238E27FC236}">
                <a16:creationId xmlns:a16="http://schemas.microsoft.com/office/drawing/2014/main" id="{6937AE2E-88DA-9B14-6927-FB182C0A01E0}"/>
              </a:ext>
            </a:extLst>
          </p:cNvPr>
          <p:cNvSpPr txBox="1"/>
          <p:nvPr/>
        </p:nvSpPr>
        <p:spPr>
          <a:xfrm>
            <a:off x="4501643" y="4879918"/>
            <a:ext cx="609600" cy="184666"/>
          </a:xfrm>
          <a:prstGeom prst="rect">
            <a:avLst/>
          </a:prstGeom>
          <a:noFill/>
        </p:spPr>
        <p:txBody>
          <a:bodyPr wrap="square" lIns="0" tIns="0" rIns="0" bIns="0" rtlCol="0">
            <a:spAutoFit/>
          </a:bodyPr>
          <a:lstStyle/>
          <a:p>
            <a:pPr algn="ctr"/>
            <a:r>
              <a:rPr lang="en-US" sz="1200" b="1" dirty="0">
                <a:solidFill>
                  <a:schemeClr val="bg1"/>
                </a:solidFill>
                <a:latin typeface="Segoe UI" panose="020B0502040204020203" pitchFamily="34" charset="0"/>
                <a:cs typeface="Segoe UI" panose="020B0502040204020203" pitchFamily="34" charset="0"/>
              </a:rPr>
              <a:t>STEP 1</a:t>
            </a:r>
          </a:p>
        </p:txBody>
      </p:sp>
      <p:sp>
        <p:nvSpPr>
          <p:cNvPr id="30" name="Oval 29">
            <a:extLst>
              <a:ext uri="{FF2B5EF4-FFF2-40B4-BE49-F238E27FC236}">
                <a16:creationId xmlns:a16="http://schemas.microsoft.com/office/drawing/2014/main" id="{F3776FD6-B09B-C010-BEB7-E990A0BBA4D2}"/>
              </a:ext>
            </a:extLst>
          </p:cNvPr>
          <p:cNvSpPr/>
          <p:nvPr/>
        </p:nvSpPr>
        <p:spPr>
          <a:xfrm>
            <a:off x="3873711" y="4757470"/>
            <a:ext cx="377270" cy="377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8184839E-69BF-6E86-FA51-3CE92D159489}"/>
              </a:ext>
            </a:extLst>
          </p:cNvPr>
          <p:cNvSpPr/>
          <p:nvPr/>
        </p:nvSpPr>
        <p:spPr>
          <a:xfrm>
            <a:off x="7471344" y="3173717"/>
            <a:ext cx="165761" cy="165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219436DD-3AE6-467B-425A-A1EC7502245A}"/>
              </a:ext>
            </a:extLst>
          </p:cNvPr>
          <p:cNvSpPr txBox="1"/>
          <p:nvPr/>
        </p:nvSpPr>
        <p:spPr>
          <a:xfrm>
            <a:off x="1785145" y="2477938"/>
            <a:ext cx="1108962" cy="1107996"/>
          </a:xfrm>
          <a:prstGeom prst="rect">
            <a:avLst/>
          </a:prstGeom>
          <a:noFill/>
        </p:spPr>
        <p:txBody>
          <a:bodyPr wrap="square" lIns="0" tIns="0" rIns="0" bIns="0"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1950s-80s</a:t>
            </a:r>
            <a:r>
              <a:rPr kumimoji="0" lang="en-US" altLang="en-US" sz="1200" b="0" i="0" u="none" strike="noStrike" cap="none" normalizeH="0" baseline="0" dirty="0">
                <a:ln>
                  <a:noFill/>
                </a:ln>
                <a:solidFill>
                  <a:schemeClr val="tx1"/>
                </a:solidFill>
                <a:effectLst/>
                <a:latin typeface="Arial" panose="020B0604020202020204" pitchFamily="34" charset="0"/>
              </a:rPr>
              <a:t>: Early AI systems – Rule-based systems and symbolic reasoning.</a:t>
            </a:r>
          </a:p>
        </p:txBody>
      </p:sp>
      <p:sp>
        <p:nvSpPr>
          <p:cNvPr id="33" name="TextBox 32">
            <a:extLst>
              <a:ext uri="{FF2B5EF4-FFF2-40B4-BE49-F238E27FC236}">
                <a16:creationId xmlns:a16="http://schemas.microsoft.com/office/drawing/2014/main" id="{3603B129-72AD-AD24-3581-BF87C7E69219}"/>
              </a:ext>
            </a:extLst>
          </p:cNvPr>
          <p:cNvSpPr txBox="1"/>
          <p:nvPr/>
        </p:nvSpPr>
        <p:spPr>
          <a:xfrm>
            <a:off x="3024463" y="2477938"/>
            <a:ext cx="1597777" cy="1292662"/>
          </a:xfrm>
          <a:prstGeom prst="rect">
            <a:avLst/>
          </a:prstGeom>
          <a:noFill/>
        </p:spPr>
        <p:txBody>
          <a:bodyPr wrap="square" lIns="0" tIns="0" rIns="0" bIns="0" rtlCol="0">
            <a:spAutoFit/>
          </a:bodyPr>
          <a:lstStyle/>
          <a:p>
            <a:pPr lvl="1" defTabSz="914400" eaLnBrk="0" fontAlgn="base" hangingPunct="0">
              <a:spcBef>
                <a:spcPct val="0"/>
              </a:spcBef>
              <a:spcAft>
                <a:spcPct val="0"/>
              </a:spcAft>
              <a:buFontTx/>
              <a:buChar char="•"/>
            </a:pPr>
            <a:r>
              <a:rPr kumimoji="0" lang="en-US" altLang="en-US" sz="1200" b="1" i="0" u="none" strike="noStrike" cap="none" normalizeH="0" baseline="0" dirty="0">
                <a:ln>
                  <a:noFill/>
                </a:ln>
                <a:solidFill>
                  <a:schemeClr val="tx1"/>
                </a:solidFill>
                <a:effectLst/>
                <a:latin typeface="Arial" panose="020B0604020202020204" pitchFamily="34" charset="0"/>
              </a:rPr>
              <a:t>1990s-2000s</a:t>
            </a:r>
            <a:r>
              <a:rPr kumimoji="0" lang="en-US" altLang="en-US" sz="1200" b="0" i="0" u="none" strike="noStrike" cap="none" normalizeH="0" baseline="0" dirty="0">
                <a:ln>
                  <a:noFill/>
                </a:ln>
                <a:solidFill>
                  <a:schemeClr val="tx1"/>
                </a:solidFill>
                <a:effectLst/>
                <a:latin typeface="Arial" panose="020B0604020202020204" pitchFamily="34" charset="0"/>
              </a:rPr>
              <a:t>: Machine Learning (ML) emergence – Algorithms trained on structured data.</a:t>
            </a:r>
          </a:p>
        </p:txBody>
      </p:sp>
      <p:sp>
        <p:nvSpPr>
          <p:cNvPr id="34" name="TextBox 33">
            <a:extLst>
              <a:ext uri="{FF2B5EF4-FFF2-40B4-BE49-F238E27FC236}">
                <a16:creationId xmlns:a16="http://schemas.microsoft.com/office/drawing/2014/main" id="{E16824B3-1892-6F84-8974-83521EDAEE0C}"/>
              </a:ext>
            </a:extLst>
          </p:cNvPr>
          <p:cNvSpPr txBox="1"/>
          <p:nvPr/>
        </p:nvSpPr>
        <p:spPr>
          <a:xfrm>
            <a:off x="5249799" y="2477938"/>
            <a:ext cx="1108962" cy="1107996"/>
          </a:xfrm>
          <a:prstGeom prst="rect">
            <a:avLst/>
          </a:prstGeom>
          <a:noFill/>
        </p:spPr>
        <p:txBody>
          <a:bodyPr wrap="square" lIns="0" tIns="0" rIns="0" bIns="0"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2010s</a:t>
            </a:r>
            <a:r>
              <a:rPr kumimoji="0" lang="en-US" altLang="en-US" sz="1200" b="0" i="0" u="none" strike="noStrike" cap="none" normalizeH="0" baseline="0" dirty="0">
                <a:ln>
                  <a:noFill/>
                </a:ln>
                <a:solidFill>
                  <a:schemeClr val="tx1"/>
                </a:solidFill>
                <a:effectLst/>
                <a:latin typeface="Arial" panose="020B0604020202020204" pitchFamily="34" charset="0"/>
              </a:rPr>
              <a:t>: Deep Learning (DL) and Neural Networks revolutionizing industries.</a:t>
            </a:r>
          </a:p>
        </p:txBody>
      </p:sp>
      <p:sp>
        <p:nvSpPr>
          <p:cNvPr id="35" name="TextBox 34">
            <a:extLst>
              <a:ext uri="{FF2B5EF4-FFF2-40B4-BE49-F238E27FC236}">
                <a16:creationId xmlns:a16="http://schemas.microsoft.com/office/drawing/2014/main" id="{9D7458E9-9860-477B-7994-BD8DF59567A0}"/>
              </a:ext>
            </a:extLst>
          </p:cNvPr>
          <p:cNvSpPr txBox="1"/>
          <p:nvPr/>
        </p:nvSpPr>
        <p:spPr>
          <a:xfrm>
            <a:off x="6858983" y="2273410"/>
            <a:ext cx="1662108" cy="738664"/>
          </a:xfrm>
          <a:prstGeom prst="rect">
            <a:avLst/>
          </a:prstGeom>
          <a:noFill/>
        </p:spPr>
        <p:txBody>
          <a:bodyPr wrap="square" lIns="0" tIns="0" rIns="0" bIns="0"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2020s</a:t>
            </a:r>
            <a:r>
              <a:rPr kumimoji="0" lang="en-US" altLang="en-US" sz="1200" b="0" i="0" u="none" strike="noStrike" cap="none" normalizeH="0" baseline="0" dirty="0">
                <a:ln>
                  <a:noFill/>
                </a:ln>
                <a:solidFill>
                  <a:schemeClr val="tx1"/>
                </a:solidFill>
                <a:effectLst/>
                <a:latin typeface="Arial" panose="020B0604020202020204" pitchFamily="34" charset="0"/>
              </a:rPr>
              <a:t>: Generative AI (</a:t>
            </a:r>
            <a:r>
              <a:rPr kumimoji="0" lang="en-US" altLang="en-US" sz="1200" b="0" i="0" u="none" strike="noStrike" cap="none" normalizeH="0" baseline="0" dirty="0" err="1">
                <a:ln>
                  <a:noFill/>
                </a:ln>
                <a:solidFill>
                  <a:schemeClr val="tx1"/>
                </a:solidFill>
                <a:effectLst/>
                <a:latin typeface="Arial" panose="020B0604020202020204" pitchFamily="34" charset="0"/>
              </a:rPr>
              <a:t>GenAI</a:t>
            </a:r>
            <a:r>
              <a:rPr kumimoji="0" lang="en-US" altLang="en-US" sz="1200" b="0" i="0" u="none" strike="noStrike" cap="none" normalizeH="0" baseline="0" dirty="0">
                <a:ln>
                  <a:noFill/>
                </a:ln>
                <a:solidFill>
                  <a:schemeClr val="tx1"/>
                </a:solidFill>
                <a:effectLst/>
                <a:latin typeface="Arial" panose="020B0604020202020204" pitchFamily="34" charset="0"/>
              </a:rPr>
              <a:t>), Retrieval-Augmented Generation (RAG), and Agentic AI. </a:t>
            </a:r>
          </a:p>
        </p:txBody>
      </p:sp>
      <p:sp>
        <p:nvSpPr>
          <p:cNvPr id="36" name="TextBox 35">
            <a:extLst>
              <a:ext uri="{FF2B5EF4-FFF2-40B4-BE49-F238E27FC236}">
                <a16:creationId xmlns:a16="http://schemas.microsoft.com/office/drawing/2014/main" id="{35E60836-9C79-E8BC-15DB-291C40C4CFF4}"/>
              </a:ext>
            </a:extLst>
          </p:cNvPr>
          <p:cNvSpPr txBox="1"/>
          <p:nvPr/>
        </p:nvSpPr>
        <p:spPr>
          <a:xfrm>
            <a:off x="8706456" y="2164523"/>
            <a:ext cx="3138107" cy="738664"/>
          </a:xfrm>
          <a:prstGeom prst="rect">
            <a:avLst/>
          </a:prstGeom>
          <a:noFill/>
        </p:spPr>
        <p:txBody>
          <a:bodyPr wrap="square" lIns="0" tIns="0" rIns="0" bIns="0" rtlCol="0">
            <a:spAutoFit/>
          </a:bodyPr>
          <a:lstStyle/>
          <a:p>
            <a:r>
              <a:rPr lang="en-IN" sz="1200" b="1" dirty="0"/>
              <a:t>Today - Hybrid AI</a:t>
            </a:r>
            <a:r>
              <a:rPr lang="en-IN" sz="1200" dirty="0"/>
              <a:t>: AI combined with sensors and IoT creating ubiquitous autonomous systems. For example, autonomous vehicles using AI alongside LiDAR and GPS sensors.</a:t>
            </a:r>
          </a:p>
        </p:txBody>
      </p:sp>
      <p:sp>
        <p:nvSpPr>
          <p:cNvPr id="37" name="Rounded Rectangle 19">
            <a:extLst>
              <a:ext uri="{FF2B5EF4-FFF2-40B4-BE49-F238E27FC236}">
                <a16:creationId xmlns:a16="http://schemas.microsoft.com/office/drawing/2014/main" id="{E3302B1A-2172-7455-BB5C-29BE9FE1BF0F}"/>
              </a:ext>
            </a:extLst>
          </p:cNvPr>
          <p:cNvSpPr/>
          <p:nvPr/>
        </p:nvSpPr>
        <p:spPr>
          <a:xfrm>
            <a:off x="5981201" y="4149890"/>
            <a:ext cx="827202" cy="210408"/>
          </a:xfrm>
          <a:prstGeom prst="roundRect">
            <a:avLst>
              <a:gd name="adj"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1E62B455-7511-0777-9D28-6CBD911EF633}"/>
              </a:ext>
            </a:extLst>
          </p:cNvPr>
          <p:cNvSpPr txBox="1"/>
          <p:nvPr/>
        </p:nvSpPr>
        <p:spPr>
          <a:xfrm>
            <a:off x="6127628" y="4163480"/>
            <a:ext cx="667871" cy="184666"/>
          </a:xfrm>
          <a:prstGeom prst="rect">
            <a:avLst/>
          </a:prstGeom>
          <a:noFill/>
        </p:spPr>
        <p:txBody>
          <a:bodyPr wrap="square" lIns="0" tIns="0" rIns="0" bIns="0" rtlCol="0">
            <a:spAutoFit/>
          </a:bodyPr>
          <a:lstStyle/>
          <a:p>
            <a:pPr algn="ctr"/>
            <a:r>
              <a:rPr lang="en-US" sz="1200" b="1" dirty="0">
                <a:solidFill>
                  <a:schemeClr val="bg1"/>
                </a:solidFill>
                <a:latin typeface="Segoe UI" panose="020B0502040204020203" pitchFamily="34" charset="0"/>
                <a:cs typeface="Segoe UI" panose="020B0502040204020203" pitchFamily="34" charset="0"/>
              </a:rPr>
              <a:t>STEP 2</a:t>
            </a:r>
          </a:p>
        </p:txBody>
      </p:sp>
      <p:sp>
        <p:nvSpPr>
          <p:cNvPr id="39" name="Freeform: Shape 38">
            <a:extLst>
              <a:ext uri="{FF2B5EF4-FFF2-40B4-BE49-F238E27FC236}">
                <a16:creationId xmlns:a16="http://schemas.microsoft.com/office/drawing/2014/main" id="{E4705E99-D696-5116-FF7D-EDF786588478}"/>
              </a:ext>
            </a:extLst>
          </p:cNvPr>
          <p:cNvSpPr/>
          <p:nvPr/>
        </p:nvSpPr>
        <p:spPr>
          <a:xfrm>
            <a:off x="5434891" y="3891161"/>
            <a:ext cx="706003" cy="972046"/>
          </a:xfrm>
          <a:custGeom>
            <a:avLst/>
            <a:gdLst>
              <a:gd name="connsiteX0" fmla="*/ 706004 w 706003"/>
              <a:gd name="connsiteY0" fmla="*/ 352745 h 972046"/>
              <a:gd name="connsiteX1" fmla="*/ 375335 w 706003"/>
              <a:gd name="connsiteY1" fmla="*/ 961065 h 972046"/>
              <a:gd name="connsiteX2" fmla="*/ 330668 w 706003"/>
              <a:gd name="connsiteY2" fmla="*/ 961065 h 972046"/>
              <a:gd name="connsiteX3" fmla="*/ 0 w 706003"/>
              <a:gd name="connsiteY3" fmla="*/ 352745 h 972046"/>
              <a:gd name="connsiteX4" fmla="*/ 353335 w 706003"/>
              <a:gd name="connsiteY4" fmla="*/ 0 h 972046"/>
              <a:gd name="connsiteX5" fmla="*/ 706004 w 706003"/>
              <a:gd name="connsiteY5" fmla="*/ 352745 h 97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6003" h="972046">
                <a:moveTo>
                  <a:pt x="706004" y="352745"/>
                </a:moveTo>
                <a:cubicBezTo>
                  <a:pt x="706004" y="517804"/>
                  <a:pt x="452669" y="860566"/>
                  <a:pt x="375335" y="961065"/>
                </a:cubicBezTo>
                <a:cubicBezTo>
                  <a:pt x="364002" y="975707"/>
                  <a:pt x="342002" y="975707"/>
                  <a:pt x="330668" y="961065"/>
                </a:cubicBezTo>
                <a:cubicBezTo>
                  <a:pt x="253335" y="860566"/>
                  <a:pt x="0" y="517804"/>
                  <a:pt x="0" y="352745"/>
                </a:cubicBezTo>
                <a:cubicBezTo>
                  <a:pt x="0" y="157737"/>
                  <a:pt x="158001" y="0"/>
                  <a:pt x="353335" y="0"/>
                </a:cubicBezTo>
                <a:cubicBezTo>
                  <a:pt x="548670" y="0"/>
                  <a:pt x="706004" y="158403"/>
                  <a:pt x="706004" y="352745"/>
                </a:cubicBezTo>
                <a:close/>
              </a:path>
            </a:pathLst>
          </a:custGeom>
          <a:solidFill>
            <a:schemeClr val="accent3"/>
          </a:solidFill>
          <a:ln w="6662" cap="flat">
            <a:noFill/>
            <a:prstDash val="solid"/>
            <a:miter/>
          </a:ln>
        </p:spPr>
        <p:txBody>
          <a:bodyPr rtlCol="0" anchor="ctr"/>
          <a:lstStyle/>
          <a:p>
            <a:endParaRPr lang="pt-BR"/>
          </a:p>
        </p:txBody>
      </p:sp>
      <p:sp>
        <p:nvSpPr>
          <p:cNvPr id="40" name="Oval 39">
            <a:extLst>
              <a:ext uri="{FF2B5EF4-FFF2-40B4-BE49-F238E27FC236}">
                <a16:creationId xmlns:a16="http://schemas.microsoft.com/office/drawing/2014/main" id="{A92F16F8-0B04-051E-839E-205D5721CED4}"/>
              </a:ext>
            </a:extLst>
          </p:cNvPr>
          <p:cNvSpPr/>
          <p:nvPr/>
        </p:nvSpPr>
        <p:spPr>
          <a:xfrm>
            <a:off x="5652877" y="4086297"/>
            <a:ext cx="294142" cy="294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335ECF8-01DA-884E-078D-20F7DC36D8BE}"/>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Manashi</a:t>
            </a:r>
            <a:endParaRPr lang="en-US" dirty="0"/>
          </a:p>
        </p:txBody>
      </p:sp>
    </p:spTree>
    <p:extLst>
      <p:ext uri="{BB962C8B-B14F-4D97-AF65-F5344CB8AC3E}">
        <p14:creationId xmlns:p14="http://schemas.microsoft.com/office/powerpoint/2010/main" val="41854784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B09A9-45D5-38F3-B133-BA7A5F590287}"/>
              </a:ext>
            </a:extLst>
          </p:cNvPr>
          <p:cNvSpPr>
            <a:spLocks noGrp="1"/>
          </p:cNvSpPr>
          <p:nvPr>
            <p:ph type="title"/>
          </p:nvPr>
        </p:nvSpPr>
        <p:spPr>
          <a:xfrm>
            <a:off x="581193" y="729658"/>
            <a:ext cx="11029616" cy="988332"/>
          </a:xfrm>
        </p:spPr>
        <p:txBody>
          <a:bodyPr vert="horz" lIns="91440" tIns="45720" rIns="91440" bIns="45720" rtlCol="0" anchor="b">
            <a:normAutofit/>
          </a:bodyPr>
          <a:lstStyle/>
          <a:p>
            <a:r>
              <a:rPr lang="en-US" b="0" kern="1200" cap="all">
                <a:latin typeface="+mj-lt"/>
                <a:ea typeface="+mj-ea"/>
                <a:cs typeface="+mj-cs"/>
              </a:rPr>
              <a:t>AI Before and After LLMs</a:t>
            </a:r>
          </a:p>
        </p:txBody>
      </p:sp>
      <p:sp>
        <p:nvSpPr>
          <p:cNvPr id="10" name="Text Placeholder 2">
            <a:extLst>
              <a:ext uri="{FF2B5EF4-FFF2-40B4-BE49-F238E27FC236}">
                <a16:creationId xmlns:a16="http://schemas.microsoft.com/office/drawing/2014/main" id="{2D78E43B-46C2-C953-034A-581B9033D420}"/>
              </a:ext>
            </a:extLst>
          </p:cNvPr>
          <p:cNvSpPr>
            <a:spLocks noGrp="1"/>
          </p:cNvSpPr>
          <p:nvPr>
            <p:ph type="body" idx="1"/>
          </p:nvPr>
        </p:nvSpPr>
        <p:spPr>
          <a:xfrm>
            <a:off x="887219" y="2250892"/>
            <a:ext cx="5087075" cy="536005"/>
          </a:xfrm>
        </p:spPr>
        <p:txBody>
          <a:bodyPr/>
          <a:lstStyle/>
          <a:p>
            <a:r>
              <a:rPr lang="en-US" b="1" dirty="0">
                <a:solidFill>
                  <a:schemeClr val="tx2"/>
                </a:solidFill>
              </a:rPr>
              <a:t>AI After LLMs</a:t>
            </a:r>
            <a:r>
              <a:rPr lang="en-US" dirty="0">
                <a:solidFill>
                  <a:schemeClr val="tx2"/>
                </a:solidFill>
              </a:rPr>
              <a:t>:</a:t>
            </a:r>
            <a:endParaRPr lang="en-US" dirty="0"/>
          </a:p>
        </p:txBody>
      </p:sp>
      <p:sp>
        <p:nvSpPr>
          <p:cNvPr id="5" name="Rectangle 2">
            <a:extLst>
              <a:ext uri="{FF2B5EF4-FFF2-40B4-BE49-F238E27FC236}">
                <a16:creationId xmlns:a16="http://schemas.microsoft.com/office/drawing/2014/main" id="{42AC26A3-4EB9-83F5-9558-810BDA9F9CBB}"/>
              </a:ext>
            </a:extLst>
          </p:cNvPr>
          <p:cNvSpPr>
            <a:spLocks noChangeArrowheads="1"/>
          </p:cNvSpPr>
          <p:nvPr/>
        </p:nvSpPr>
        <p:spPr bwMode="auto">
          <a:xfrm>
            <a:off x="581194" y="2926052"/>
            <a:ext cx="5393100" cy="293499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Enhanced human-like understanding (e.g., ChatGPT).</a:t>
            </a:r>
          </a:p>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Shift towards Agentic AI: Systems capable of autonomous decision-making (e.g., autonomous drones, robotic advisors).</a:t>
            </a:r>
          </a:p>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Context-aware systems processing unstructured data, conversational AI (e.g., ChatGPT, Bard).</a:t>
            </a:r>
          </a:p>
          <a:p>
            <a:pPr marL="306000" indent="-306000">
              <a:spcBef>
                <a:spcPct val="20000"/>
              </a:spcBef>
              <a:spcAft>
                <a:spcPts val="600"/>
              </a:spcAft>
              <a:buClr>
                <a:schemeClr val="accent2"/>
              </a:buClr>
              <a:buSzPct val="92000"/>
              <a:buFont typeface="Wingdings 2" panose="05020102010507070707" pitchFamily="18" charset="2"/>
              <a:buChar char=""/>
            </a:pPr>
            <a:endParaRPr lang="en-US" dirty="0">
              <a:solidFill>
                <a:schemeClr val="tx2"/>
              </a:solidFill>
            </a:endParaRPr>
          </a:p>
        </p:txBody>
      </p:sp>
      <p:sp>
        <p:nvSpPr>
          <p:cNvPr id="12" name="Text Placeholder 4">
            <a:extLst>
              <a:ext uri="{FF2B5EF4-FFF2-40B4-BE49-F238E27FC236}">
                <a16:creationId xmlns:a16="http://schemas.microsoft.com/office/drawing/2014/main" id="{29C27511-2944-D08E-1197-92422EC0990B}"/>
              </a:ext>
            </a:extLst>
          </p:cNvPr>
          <p:cNvSpPr>
            <a:spLocks noGrp="1"/>
          </p:cNvSpPr>
          <p:nvPr>
            <p:ph type="body" sz="quarter" idx="3"/>
          </p:nvPr>
        </p:nvSpPr>
        <p:spPr>
          <a:xfrm>
            <a:off x="6523735" y="2250892"/>
            <a:ext cx="5087073" cy="553373"/>
          </a:xfrm>
        </p:spPr>
        <p:txBody>
          <a:bodyPr/>
          <a:lstStyle/>
          <a:p>
            <a:r>
              <a:rPr lang="en-US" b="1" dirty="0">
                <a:solidFill>
                  <a:schemeClr val="tx2"/>
                </a:solidFill>
              </a:rPr>
              <a:t>AI Before LLMs</a:t>
            </a:r>
            <a:r>
              <a:rPr lang="en-US" dirty="0">
                <a:solidFill>
                  <a:schemeClr val="tx2"/>
                </a:solidFill>
              </a:rPr>
              <a:t>:</a:t>
            </a:r>
          </a:p>
        </p:txBody>
      </p:sp>
      <p:sp>
        <p:nvSpPr>
          <p:cNvPr id="4" name="Rectangle 2">
            <a:extLst>
              <a:ext uri="{FF2B5EF4-FFF2-40B4-BE49-F238E27FC236}">
                <a16:creationId xmlns:a16="http://schemas.microsoft.com/office/drawing/2014/main" id="{D8206174-AD9C-2014-36EB-1AC15F43A8CB}"/>
              </a:ext>
            </a:extLst>
          </p:cNvPr>
          <p:cNvSpPr>
            <a:spLocks noChangeArrowheads="1"/>
          </p:cNvSpPr>
          <p:nvPr/>
        </p:nvSpPr>
        <p:spPr bwMode="auto">
          <a:xfrm>
            <a:off x="6217709" y="2926052"/>
            <a:ext cx="5393100" cy="293499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Focused on pattern recognition, structured data, and supervised learning.</a:t>
            </a:r>
          </a:p>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Limited conversational abilities and creativity.</a:t>
            </a:r>
          </a:p>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Rule-based AI handling structured data, used for specific tasks like fraud detection.</a:t>
            </a:r>
          </a:p>
          <a:p>
            <a:pPr marL="306000" indent="-306000">
              <a:spcBef>
                <a:spcPct val="20000"/>
              </a:spcBef>
              <a:spcAft>
                <a:spcPts val="600"/>
              </a:spcAft>
              <a:buClr>
                <a:schemeClr val="accent2"/>
              </a:buClr>
              <a:buSzPct val="92000"/>
              <a:buFont typeface="Wingdings 2" panose="05020102010507070707" pitchFamily="18" charset="2"/>
              <a:buChar char=""/>
            </a:pPr>
            <a:endParaRPr lang="en-US" dirty="0">
              <a:solidFill>
                <a:schemeClr val="tx2"/>
              </a:solidFill>
            </a:endParaRPr>
          </a:p>
        </p:txBody>
      </p:sp>
      <p:sp>
        <p:nvSpPr>
          <p:cNvPr id="3" name="Rectangle 2">
            <a:extLst>
              <a:ext uri="{FF2B5EF4-FFF2-40B4-BE49-F238E27FC236}">
                <a16:creationId xmlns:a16="http://schemas.microsoft.com/office/drawing/2014/main" id="{630C225B-5A13-5F69-FF62-53FBA95C0AF5}"/>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Manashi</a:t>
            </a:r>
            <a:endParaRPr lang="en-US" dirty="0"/>
          </a:p>
        </p:txBody>
      </p:sp>
    </p:spTree>
    <p:extLst>
      <p:ext uri="{BB962C8B-B14F-4D97-AF65-F5344CB8AC3E}">
        <p14:creationId xmlns:p14="http://schemas.microsoft.com/office/powerpoint/2010/main" val="11188593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990C-051A-1D83-1F27-2632CC4934E3}"/>
              </a:ext>
            </a:extLst>
          </p:cNvPr>
          <p:cNvSpPr>
            <a:spLocks noGrp="1"/>
          </p:cNvSpPr>
          <p:nvPr>
            <p:ph type="title"/>
          </p:nvPr>
        </p:nvSpPr>
        <p:spPr/>
        <p:txBody>
          <a:bodyPr/>
          <a:lstStyle/>
          <a:p>
            <a:r>
              <a:rPr lang="en-US" dirty="0"/>
              <a:t>LIB-AI Goals and Vision</a:t>
            </a:r>
          </a:p>
        </p:txBody>
      </p:sp>
      <p:sp>
        <p:nvSpPr>
          <p:cNvPr id="3" name="Content Placeholder 2">
            <a:extLst>
              <a:ext uri="{FF2B5EF4-FFF2-40B4-BE49-F238E27FC236}">
                <a16:creationId xmlns:a16="http://schemas.microsoft.com/office/drawing/2014/main" id="{BE271A18-7EFA-40B3-41ED-D4D8671A5940}"/>
              </a:ext>
            </a:extLst>
          </p:cNvPr>
          <p:cNvSpPr>
            <a:spLocks noGrp="1"/>
          </p:cNvSpPr>
          <p:nvPr>
            <p:ph sz="half" idx="1"/>
          </p:nvPr>
        </p:nvSpPr>
        <p:spPr>
          <a:xfrm>
            <a:off x="6716102" y="2495294"/>
            <a:ext cx="5422390" cy="3633047"/>
          </a:xfrm>
        </p:spPr>
        <p:txBody>
          <a:bodyPr>
            <a:normAutofit fontScale="85000" lnSpcReduction="10000"/>
          </a:bodyPr>
          <a:lstStyle/>
          <a:p>
            <a:pPr marL="0" indent="0">
              <a:buNone/>
            </a:pPr>
            <a:r>
              <a:rPr lang="en-IN" b="1" dirty="0"/>
              <a:t>Goals of these Sessions:</a:t>
            </a:r>
          </a:p>
          <a:p>
            <a:pPr marL="0" indent="0">
              <a:buNone/>
            </a:pPr>
            <a:endParaRPr lang="en-IN" b="1" dirty="0"/>
          </a:p>
          <a:p>
            <a:r>
              <a:rPr lang="en-IN" b="1" dirty="0"/>
              <a:t>AI - Empowerment through Knowledge :</a:t>
            </a:r>
          </a:p>
          <a:p>
            <a:pPr lvl="1"/>
            <a:r>
              <a:rPr lang="en-IN" dirty="0"/>
              <a:t>Bridge the gender gap in the tech industry and create more opportunities for women in tech roles.</a:t>
            </a:r>
          </a:p>
          <a:p>
            <a:r>
              <a:rPr lang="en-IN" b="1" dirty="0"/>
              <a:t>simplify complex concepts like AI,ML, Foundation Models</a:t>
            </a:r>
            <a:r>
              <a:rPr lang="en-IN" dirty="0"/>
              <a:t>:</a:t>
            </a:r>
          </a:p>
          <a:p>
            <a:pPr lvl="1"/>
            <a:r>
              <a:rPr lang="en-IN" dirty="0"/>
              <a:t>This helps women feel more confident in engaging with technical topics, which often seem intimidating at first glance.</a:t>
            </a:r>
          </a:p>
          <a:p>
            <a:r>
              <a:rPr lang="en-IN" b="1" dirty="0"/>
              <a:t>Building a Supportive Learning Community</a:t>
            </a:r>
            <a:r>
              <a:rPr lang="en-IN" dirty="0"/>
              <a:t>:</a:t>
            </a:r>
          </a:p>
          <a:p>
            <a:pPr lvl="1"/>
            <a:r>
              <a:rPr lang="en-IN" dirty="0"/>
              <a:t>This community-based learning approach can be incredibly powerful, especially in a space like </a:t>
            </a:r>
            <a:r>
              <a:rPr lang="en-IN" dirty="0" err="1"/>
              <a:t>LeanIn</a:t>
            </a:r>
            <a:r>
              <a:rPr lang="en-IN" dirty="0"/>
              <a:t>, where there is a strong focus on </a:t>
            </a:r>
            <a:r>
              <a:rPr lang="en-IN" b="1" dirty="0"/>
              <a:t>support, mentorship, and empowerment</a:t>
            </a:r>
            <a:r>
              <a:rPr lang="en-IN" dirty="0"/>
              <a:t>.</a:t>
            </a:r>
            <a:endParaRPr lang="en-US" dirty="0"/>
          </a:p>
        </p:txBody>
      </p:sp>
      <p:sp>
        <p:nvSpPr>
          <p:cNvPr id="6" name="Content Placeholder 5">
            <a:extLst>
              <a:ext uri="{FF2B5EF4-FFF2-40B4-BE49-F238E27FC236}">
                <a16:creationId xmlns:a16="http://schemas.microsoft.com/office/drawing/2014/main" id="{A3C6E12A-71FE-676F-86F5-685066DCD21F}"/>
              </a:ext>
            </a:extLst>
          </p:cNvPr>
          <p:cNvSpPr>
            <a:spLocks noGrp="1"/>
          </p:cNvSpPr>
          <p:nvPr>
            <p:ph sz="half" idx="2"/>
          </p:nvPr>
        </p:nvSpPr>
        <p:spPr>
          <a:xfrm>
            <a:off x="368530" y="2495295"/>
            <a:ext cx="5422392" cy="3633047"/>
          </a:xfrm>
        </p:spPr>
        <p:txBody>
          <a:bodyPr>
            <a:normAutofit fontScale="85000" lnSpcReduction="10000"/>
          </a:bodyPr>
          <a:lstStyle/>
          <a:p>
            <a:pPr marL="324000" lvl="1" indent="0">
              <a:buNone/>
            </a:pPr>
            <a:r>
              <a:rPr lang="en-US" b="1" dirty="0">
                <a:latin typeface="+mj-lt"/>
              </a:rPr>
              <a:t>Vision:</a:t>
            </a:r>
          </a:p>
          <a:p>
            <a:pPr lvl="1"/>
            <a:r>
              <a:rPr lang="en-IN" b="1" dirty="0">
                <a:latin typeface="+mj-lt"/>
              </a:rPr>
              <a:t>Inclusive Future in Tech </a:t>
            </a:r>
          </a:p>
          <a:p>
            <a:pPr lvl="1"/>
            <a:r>
              <a:rPr lang="en-IN" b="1" dirty="0">
                <a:latin typeface="+mj-lt"/>
              </a:rPr>
              <a:t>Transforming the narrative around Women in AI </a:t>
            </a:r>
          </a:p>
          <a:p>
            <a:pPr lvl="1"/>
            <a:r>
              <a:rPr lang="en-IN" b="1" dirty="0">
                <a:latin typeface="+mj-lt"/>
              </a:rPr>
              <a:t>Mentorship and Networking</a:t>
            </a:r>
          </a:p>
          <a:p>
            <a:pPr lvl="1"/>
            <a:r>
              <a:rPr lang="en-IN" b="1" dirty="0">
                <a:latin typeface="+mj-lt"/>
              </a:rPr>
              <a:t>Encouraging diversity in thought</a:t>
            </a:r>
          </a:p>
          <a:p>
            <a:pPr lvl="1"/>
            <a:endParaRPr lang="en-IN" b="1" dirty="0"/>
          </a:p>
          <a:p>
            <a:pPr lvl="1"/>
            <a:endParaRPr lang="en-US" dirty="0"/>
          </a:p>
          <a:p>
            <a:endParaRPr lang="en-US" dirty="0"/>
          </a:p>
        </p:txBody>
      </p:sp>
      <p:sp>
        <p:nvSpPr>
          <p:cNvPr id="7" name="Rectangle 6">
            <a:extLst>
              <a:ext uri="{FF2B5EF4-FFF2-40B4-BE49-F238E27FC236}">
                <a16:creationId xmlns:a16="http://schemas.microsoft.com/office/drawing/2014/main" id="{640E517C-5D65-96E3-F249-D46444186B9C}"/>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13194476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53543-E934-B59F-6225-5307F284C1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0D47CA-6101-B4DC-9C6A-1599363CF859}"/>
              </a:ext>
            </a:extLst>
          </p:cNvPr>
          <p:cNvSpPr>
            <a:spLocks noGrp="1"/>
          </p:cNvSpPr>
          <p:nvPr>
            <p:ph type="title"/>
          </p:nvPr>
        </p:nvSpPr>
        <p:spPr/>
        <p:txBody>
          <a:bodyPr>
            <a:normAutofit/>
          </a:bodyPr>
          <a:lstStyle/>
          <a:p>
            <a:r>
              <a:rPr lang="en-US" dirty="0"/>
              <a:t>Why AI Is for Everyone – </a:t>
            </a:r>
            <a:br>
              <a:rPr lang="en-US" dirty="0"/>
            </a:br>
            <a:r>
              <a:rPr lang="en-US" sz="1800" i="1" dirty="0"/>
              <a:t>AI isn’t about replacing jobs—it’s about making our lives and work smarter</a:t>
            </a:r>
            <a:endParaRPr lang="en-IN" i="1" dirty="0"/>
          </a:p>
        </p:txBody>
      </p:sp>
      <p:sp>
        <p:nvSpPr>
          <p:cNvPr id="6" name="Rectangle 2">
            <a:extLst>
              <a:ext uri="{FF2B5EF4-FFF2-40B4-BE49-F238E27FC236}">
                <a16:creationId xmlns:a16="http://schemas.microsoft.com/office/drawing/2014/main" id="{77C00B41-65AA-0F62-6EF2-9384EDD24429}"/>
              </a:ext>
            </a:extLst>
          </p:cNvPr>
          <p:cNvSpPr>
            <a:spLocks noChangeArrowheads="1"/>
          </p:cNvSpPr>
          <p:nvPr/>
        </p:nvSpPr>
        <p:spPr bwMode="auto">
          <a:xfrm>
            <a:off x="350650" y="3588141"/>
            <a:ext cx="7607488" cy="1477328"/>
          </a:xfrm>
          <a:prstGeom prst="rect">
            <a:avLst/>
          </a:prstGeom>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anchor="ctr" anchorCtr="0" compatLnSpc="1">
            <a:prstTxWarp prst="textNoShape">
              <a:avLst/>
            </a:prstTxWarp>
            <a:spAutoFit/>
          </a:bodyPr>
          <a:lstStyle/>
          <a:p>
            <a:pPr defTabSz="914400" eaLnBrk="0" fontAlgn="base" hangingPunct="0">
              <a:spcBef>
                <a:spcPct val="0"/>
              </a:spcBef>
              <a:spcAft>
                <a:spcPct val="0"/>
              </a:spcAft>
            </a:pPr>
            <a:r>
              <a:rPr kumimoji="0" lang="en-US" altLang="en-US" b="1" i="0" u="none" strike="noStrike" cap="none" normalizeH="0" baseline="0" dirty="0">
                <a:ln>
                  <a:noFill/>
                </a:ln>
                <a:solidFill>
                  <a:schemeClr val="tx1"/>
                </a:solidFill>
                <a:effectLst/>
                <a:latin typeface="Arial" panose="020B0604020202020204" pitchFamily="34" charset="0"/>
              </a:rPr>
              <a:t>AI Seeping into Non-Tech Fields</a:t>
            </a:r>
            <a:r>
              <a:rPr kumimoji="0" lang="en-US" altLang="en-US" b="0" i="0" u="none" strike="noStrike" cap="none" normalizeH="0" baseline="0" dirty="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AI applications in content creation, marketing, logistics, and even agriculture.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Everyday tools like chatbots, recommendation engines, and virtual assistants empower non-tech professionals.</a:t>
            </a:r>
          </a:p>
        </p:txBody>
      </p:sp>
      <p:sp>
        <p:nvSpPr>
          <p:cNvPr id="8" name="TextBox 7">
            <a:extLst>
              <a:ext uri="{FF2B5EF4-FFF2-40B4-BE49-F238E27FC236}">
                <a16:creationId xmlns:a16="http://schemas.microsoft.com/office/drawing/2014/main" id="{CC5718E7-A677-0059-91E9-2DA4BDAB9778}"/>
              </a:ext>
            </a:extLst>
          </p:cNvPr>
          <p:cNvSpPr txBox="1"/>
          <p:nvPr/>
        </p:nvSpPr>
        <p:spPr>
          <a:xfrm>
            <a:off x="5620287" y="1833815"/>
            <a:ext cx="6093912" cy="1754326"/>
          </a:xfrm>
          <a:prstGeom prst="rect">
            <a:avLst/>
          </a:prstGeom>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anchor="ctr" anchorCtr="0" compatLnSpc="1">
            <a:prstTxWarp prst="textNoShape">
              <a:avLst/>
            </a:prstTxWarp>
            <a:spAutoFit/>
          </a:bodyPr>
          <a:lstStyle>
            <a:defPPr>
              <a:defRPr lang="en-US"/>
            </a:defPPr>
            <a:lvl1pPr defTabSz="914400" eaLnBrk="0" fontAlgn="base" hangingPunct="0">
              <a:spcBef>
                <a:spcPct val="0"/>
              </a:spcBef>
              <a:spcAft>
                <a:spcPct val="0"/>
              </a:spcAft>
              <a:defRPr kumimoji="0" b="1" i="0" u="none" strike="noStrike" cap="none" normalizeH="0" baseline="0">
                <a:ln>
                  <a:noFill/>
                </a:ln>
                <a:effectLst/>
                <a:latin typeface="Arial" panose="020B0604020202020204" pitchFamily="34" charset="0"/>
              </a:defRPr>
            </a:lvl1pPr>
          </a:lstStyle>
          <a:p>
            <a:r>
              <a:rPr lang="en-US" dirty="0">
                <a:solidFill>
                  <a:schemeClr val="tx1"/>
                </a:solidFill>
              </a:rPr>
              <a:t>Have you Noticed ? </a:t>
            </a:r>
          </a:p>
          <a:p>
            <a:pPr marL="285750" indent="-285750">
              <a:buFont typeface="Wingdings" panose="05000000000000000000" pitchFamily="2" charset="2"/>
              <a:buChar char="Ø"/>
            </a:pPr>
            <a:r>
              <a:rPr lang="en-US" b="0" dirty="0">
                <a:solidFill>
                  <a:schemeClr val="tx1"/>
                </a:solidFill>
              </a:rPr>
              <a:t>AI is democratized: No longer limited to tech companies.</a:t>
            </a:r>
          </a:p>
          <a:p>
            <a:pPr marL="285750" indent="-285750">
              <a:buFont typeface="Wingdings" panose="05000000000000000000" pitchFamily="2" charset="2"/>
              <a:buChar char="Ø"/>
            </a:pPr>
            <a:r>
              <a:rPr lang="en-US" b="0" dirty="0">
                <a:solidFill>
                  <a:schemeClr val="tx1"/>
                </a:solidFill>
              </a:rPr>
              <a:t>Everyday tools for non-tech users (e.g., Grammarly, Canva).</a:t>
            </a:r>
          </a:p>
          <a:p>
            <a:pPr marL="285750" indent="-285750">
              <a:buFont typeface="Wingdings" panose="05000000000000000000" pitchFamily="2" charset="2"/>
              <a:buChar char="Ø"/>
            </a:pPr>
            <a:r>
              <a:rPr lang="en-US" b="0" dirty="0">
                <a:solidFill>
                  <a:schemeClr val="tx1"/>
                </a:solidFill>
              </a:rPr>
              <a:t>Empowers industries from education to logistics.</a:t>
            </a:r>
          </a:p>
        </p:txBody>
      </p:sp>
      <p:sp>
        <p:nvSpPr>
          <p:cNvPr id="4" name="TextBox 3">
            <a:extLst>
              <a:ext uri="{FF2B5EF4-FFF2-40B4-BE49-F238E27FC236}">
                <a16:creationId xmlns:a16="http://schemas.microsoft.com/office/drawing/2014/main" id="{8AA67B34-E2D5-FCF5-F1FD-E16B19AB13B4}"/>
              </a:ext>
            </a:extLst>
          </p:cNvPr>
          <p:cNvSpPr txBox="1"/>
          <p:nvPr/>
        </p:nvSpPr>
        <p:spPr>
          <a:xfrm>
            <a:off x="5023832" y="5065469"/>
            <a:ext cx="6817518" cy="1477328"/>
          </a:xfrm>
          <a:prstGeom prst="rect">
            <a:avLst/>
          </a:prstGeom>
        </p:spPr>
        <p:style>
          <a:lnRef idx="1">
            <a:schemeClr val="accent5"/>
          </a:lnRef>
          <a:fillRef idx="3">
            <a:schemeClr val="accent5"/>
          </a:fillRef>
          <a:effectRef idx="2">
            <a:schemeClr val="accent5"/>
          </a:effectRef>
          <a:fontRef idx="minor">
            <a:schemeClr val="lt1"/>
          </a:fontRef>
        </p:style>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Why Everyone Can Benefit</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AI democratizes opportunities. For example:</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Small businesses scaling using AI-driven insights.</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Creative professionals enhancing output with tools like Canva and </a:t>
            </a:r>
            <a:r>
              <a:rPr kumimoji="0" lang="en-US" altLang="en-US" sz="1800" b="0" i="0" u="none" strike="noStrike" cap="none" normalizeH="0" baseline="0" dirty="0" err="1">
                <a:ln>
                  <a:noFill/>
                </a:ln>
                <a:solidFill>
                  <a:schemeClr val="tx1"/>
                </a:solidFill>
                <a:effectLst/>
                <a:latin typeface="Arial" panose="020B0604020202020204" pitchFamily="34" charset="0"/>
              </a:rPr>
              <a:t>RunwayML</a:t>
            </a: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
        <p:nvSpPr>
          <p:cNvPr id="3" name="Rectangle 2">
            <a:extLst>
              <a:ext uri="{FF2B5EF4-FFF2-40B4-BE49-F238E27FC236}">
                <a16:creationId xmlns:a16="http://schemas.microsoft.com/office/drawing/2014/main" id="{FEDA86D0-D22F-1F86-A590-B219418AE730}"/>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Manashi</a:t>
            </a:r>
            <a:endParaRPr lang="en-US" dirty="0"/>
          </a:p>
        </p:txBody>
      </p:sp>
    </p:spTree>
    <p:extLst>
      <p:ext uri="{BB962C8B-B14F-4D97-AF65-F5344CB8AC3E}">
        <p14:creationId xmlns:p14="http://schemas.microsoft.com/office/powerpoint/2010/main" val="119623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C6F391-F1FC-F493-37CB-D687616691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00AB26-8C38-DACC-148D-489A9C57031D}"/>
              </a:ext>
            </a:extLst>
          </p:cNvPr>
          <p:cNvSpPr>
            <a:spLocks noGrp="1"/>
          </p:cNvSpPr>
          <p:nvPr>
            <p:ph type="title"/>
          </p:nvPr>
        </p:nvSpPr>
        <p:spPr/>
        <p:txBody>
          <a:bodyPr/>
          <a:lstStyle/>
          <a:p>
            <a:r>
              <a:rPr lang="it-IT" dirty="0"/>
              <a:t>General ML/DL vs AI</a:t>
            </a:r>
            <a:endParaRPr lang="en-IN" dirty="0"/>
          </a:p>
        </p:txBody>
      </p:sp>
      <p:sp>
        <p:nvSpPr>
          <p:cNvPr id="9" name="TextBox 8">
            <a:extLst>
              <a:ext uri="{FF2B5EF4-FFF2-40B4-BE49-F238E27FC236}">
                <a16:creationId xmlns:a16="http://schemas.microsoft.com/office/drawing/2014/main" id="{347DA41C-08A4-E22D-8042-117DB8BB3407}"/>
              </a:ext>
            </a:extLst>
          </p:cNvPr>
          <p:cNvSpPr txBox="1"/>
          <p:nvPr/>
        </p:nvSpPr>
        <p:spPr>
          <a:xfrm>
            <a:off x="219075" y="2556553"/>
            <a:ext cx="6093912" cy="2954655"/>
          </a:xfrm>
          <a:prstGeom prst="rect">
            <a:avLst/>
          </a:prstGeom>
          <a:noFill/>
        </p:spPr>
        <p:txBody>
          <a:bodyPr wrap="square">
            <a:spAutoFit/>
          </a:bodyPr>
          <a:lstStyle/>
          <a:p>
            <a:pPr marL="457200" indent="-457200">
              <a:buFont typeface="Wingdings" panose="05000000000000000000" pitchFamily="2" charset="2"/>
              <a:buChar char="Ø"/>
            </a:pPr>
            <a:r>
              <a:rPr lang="en-US" sz="2800" b="1" dirty="0"/>
              <a:t>ML/DL:</a:t>
            </a:r>
            <a:r>
              <a:rPr lang="en-US" sz="2800" dirty="0"/>
              <a:t> Models trained to perform specific tasks (e.g., Netflix recommendations).</a:t>
            </a:r>
          </a:p>
          <a:p>
            <a:pPr marL="457200" indent="-457200">
              <a:buFont typeface="Wingdings" panose="05000000000000000000" pitchFamily="2" charset="2"/>
              <a:buChar char="Ø"/>
            </a:pPr>
            <a:r>
              <a:rPr lang="en-US" sz="2800" b="1" dirty="0"/>
              <a:t>AI:</a:t>
            </a:r>
            <a:r>
              <a:rPr lang="en-US" sz="2800" dirty="0"/>
              <a:t> Broader intelligence, reasoning, and adaptation across domains (e.g., autonomous vehicles).</a:t>
            </a:r>
          </a:p>
          <a:p>
            <a:pPr marL="285750" indent="-285750">
              <a:buFont typeface="Wingdings" panose="05000000000000000000" pitchFamily="2" charset="2"/>
              <a:buChar char="Ø"/>
            </a:pPr>
            <a:endParaRPr lang="en-US" dirty="0"/>
          </a:p>
        </p:txBody>
      </p:sp>
      <p:graphicFrame>
        <p:nvGraphicFramePr>
          <p:cNvPr id="6" name="Diagram 5">
            <a:extLst>
              <a:ext uri="{FF2B5EF4-FFF2-40B4-BE49-F238E27FC236}">
                <a16:creationId xmlns:a16="http://schemas.microsoft.com/office/drawing/2014/main" id="{C7216B7E-66F0-CCC4-8666-81DD23993B42}"/>
              </a:ext>
            </a:extLst>
          </p:cNvPr>
          <p:cNvGraphicFramePr/>
          <p:nvPr>
            <p:extLst>
              <p:ext uri="{D42A27DB-BD31-4B8C-83A1-F6EECF244321}">
                <p14:modId xmlns:p14="http://schemas.microsoft.com/office/powerpoint/2010/main" val="3155435063"/>
              </p:ext>
            </p:extLst>
          </p:nvPr>
        </p:nvGraphicFramePr>
        <p:xfrm>
          <a:off x="6660857" y="2001937"/>
          <a:ext cx="5126331" cy="4439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1EB79572-6C66-FA62-711B-F50A2E71DB95}"/>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Manashi</a:t>
            </a:r>
            <a:endParaRPr lang="en-US" dirty="0"/>
          </a:p>
        </p:txBody>
      </p:sp>
    </p:spTree>
    <p:extLst>
      <p:ext uri="{BB962C8B-B14F-4D97-AF65-F5344CB8AC3E}">
        <p14:creationId xmlns:p14="http://schemas.microsoft.com/office/powerpoint/2010/main" val="5656421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F8C98B-D74A-CCA2-90C1-7AEEC44DBC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7E200D-4EFE-9A27-1979-2E7475F5F6DC}"/>
              </a:ext>
            </a:extLst>
          </p:cNvPr>
          <p:cNvSpPr>
            <a:spLocks noGrp="1"/>
          </p:cNvSpPr>
          <p:nvPr>
            <p:ph type="title"/>
          </p:nvPr>
        </p:nvSpPr>
        <p:spPr>
          <a:xfrm>
            <a:off x="581193" y="729658"/>
            <a:ext cx="11029616" cy="988332"/>
          </a:xfrm>
        </p:spPr>
        <p:txBody>
          <a:bodyPr vert="horz" lIns="91440" tIns="45720" rIns="91440" bIns="45720" rtlCol="0" anchor="b">
            <a:normAutofit/>
          </a:bodyPr>
          <a:lstStyle/>
          <a:p>
            <a:r>
              <a:rPr lang="en-US" b="0" kern="1200" cap="all">
                <a:latin typeface="+mj-lt"/>
                <a:ea typeface="+mj-ea"/>
                <a:cs typeface="+mj-cs"/>
              </a:rPr>
              <a:t>AI Trends Across Industries</a:t>
            </a:r>
          </a:p>
        </p:txBody>
      </p:sp>
      <p:graphicFrame>
        <p:nvGraphicFramePr>
          <p:cNvPr id="3" name="Content Placeholder 2">
            <a:extLst>
              <a:ext uri="{FF2B5EF4-FFF2-40B4-BE49-F238E27FC236}">
                <a16:creationId xmlns:a16="http://schemas.microsoft.com/office/drawing/2014/main" id="{5400E4C5-CE0A-7816-6FE0-AC24A1A255CC}"/>
              </a:ext>
            </a:extLst>
          </p:cNvPr>
          <p:cNvGraphicFramePr>
            <a:graphicFrameLocks noGrp="1"/>
          </p:cNvGraphicFramePr>
          <p:nvPr>
            <p:ph sz="half" idx="1"/>
            <p:extLst>
              <p:ext uri="{D42A27DB-BD31-4B8C-83A1-F6EECF244321}">
                <p14:modId xmlns:p14="http://schemas.microsoft.com/office/powerpoint/2010/main" val="2115881739"/>
              </p:ext>
            </p:extLst>
          </p:nvPr>
        </p:nvGraphicFramePr>
        <p:xfrm>
          <a:off x="581024" y="2227263"/>
          <a:ext cx="7091363" cy="43735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D7C77667-7ED9-1FAB-A453-568BC6908169}"/>
              </a:ext>
            </a:extLst>
          </p:cNvPr>
          <p:cNvSpPr txBox="1"/>
          <p:nvPr/>
        </p:nvSpPr>
        <p:spPr>
          <a:xfrm>
            <a:off x="7958138" y="2228003"/>
            <a:ext cx="3652671" cy="4229947"/>
          </a:xfrm>
          <a:prstGeom prst="rect">
            <a:avLst/>
          </a:prstGeom>
        </p:spPr>
        <p:txBody>
          <a:bodyPr vert="horz" lIns="91440" tIns="45720" rIns="91440" bIns="45720" rtlCol="0" anchor="ctr">
            <a:normAutofit/>
          </a:bodyPr>
          <a:lstStyle/>
          <a:p>
            <a:pPr marL="306000" indent="-306000">
              <a:lnSpc>
                <a:spcPct val="90000"/>
              </a:lnSpc>
              <a:spcBef>
                <a:spcPct val="20000"/>
              </a:spcBef>
              <a:spcAft>
                <a:spcPts val="600"/>
              </a:spcAft>
              <a:buClr>
                <a:schemeClr val="accent2"/>
              </a:buClr>
              <a:buSzPct val="92000"/>
              <a:buFont typeface="Wingdings" panose="05000000000000000000" pitchFamily="2" charset="2"/>
              <a:buChar char="Ø"/>
            </a:pPr>
            <a:r>
              <a:rPr lang="en-US" sz="2400" b="1" dirty="0">
                <a:solidFill>
                  <a:schemeClr val="tx2"/>
                </a:solidFill>
              </a:rPr>
              <a:t>Banking:</a:t>
            </a:r>
            <a:r>
              <a:rPr lang="en-US" sz="2400" dirty="0">
                <a:solidFill>
                  <a:schemeClr val="tx2"/>
                </a:solidFill>
              </a:rPr>
              <a:t> Fraud detection, credit risk modeling.</a:t>
            </a:r>
          </a:p>
          <a:p>
            <a:pPr marL="306000" indent="-306000">
              <a:lnSpc>
                <a:spcPct val="90000"/>
              </a:lnSpc>
              <a:spcBef>
                <a:spcPct val="20000"/>
              </a:spcBef>
              <a:spcAft>
                <a:spcPts val="600"/>
              </a:spcAft>
              <a:buClr>
                <a:schemeClr val="accent2"/>
              </a:buClr>
              <a:buSzPct val="92000"/>
              <a:buFont typeface="Wingdings" panose="05000000000000000000" pitchFamily="2" charset="2"/>
              <a:buChar char="Ø"/>
            </a:pPr>
            <a:r>
              <a:rPr lang="en-US" sz="2400" b="1" dirty="0">
                <a:solidFill>
                  <a:schemeClr val="tx2"/>
                </a:solidFill>
              </a:rPr>
              <a:t>Healthcare:</a:t>
            </a:r>
            <a:r>
              <a:rPr lang="en-US" sz="2400" dirty="0">
                <a:solidFill>
                  <a:schemeClr val="tx2"/>
                </a:solidFill>
              </a:rPr>
              <a:t> AI-based diagnostics, personalized medicine.</a:t>
            </a:r>
          </a:p>
          <a:p>
            <a:pPr marL="306000" indent="-306000">
              <a:lnSpc>
                <a:spcPct val="90000"/>
              </a:lnSpc>
              <a:spcBef>
                <a:spcPct val="20000"/>
              </a:spcBef>
              <a:spcAft>
                <a:spcPts val="600"/>
              </a:spcAft>
              <a:buClr>
                <a:schemeClr val="accent2"/>
              </a:buClr>
              <a:buSzPct val="92000"/>
              <a:buFont typeface="Wingdings" panose="05000000000000000000" pitchFamily="2" charset="2"/>
              <a:buChar char="Ø"/>
            </a:pPr>
            <a:r>
              <a:rPr lang="en-US" sz="2400" b="1" dirty="0">
                <a:solidFill>
                  <a:schemeClr val="tx2"/>
                </a:solidFill>
              </a:rPr>
              <a:t>E-commerce:</a:t>
            </a:r>
            <a:r>
              <a:rPr lang="en-US" sz="2400" dirty="0">
                <a:solidFill>
                  <a:schemeClr val="tx2"/>
                </a:solidFill>
              </a:rPr>
              <a:t> Chatbots, supply chain optimization.</a:t>
            </a:r>
          </a:p>
          <a:p>
            <a:pPr marL="306000" indent="-306000">
              <a:lnSpc>
                <a:spcPct val="90000"/>
              </a:lnSpc>
              <a:spcBef>
                <a:spcPct val="20000"/>
              </a:spcBef>
              <a:spcAft>
                <a:spcPts val="600"/>
              </a:spcAft>
              <a:buClr>
                <a:schemeClr val="accent2"/>
              </a:buClr>
              <a:buSzPct val="92000"/>
              <a:buFont typeface="Wingdings" panose="05000000000000000000" pitchFamily="2" charset="2"/>
              <a:buChar char="Ø"/>
            </a:pPr>
            <a:r>
              <a:rPr lang="en-US" sz="2400" b="1" dirty="0">
                <a:solidFill>
                  <a:schemeClr val="tx2"/>
                </a:solidFill>
              </a:rPr>
              <a:t>EdTech:</a:t>
            </a:r>
            <a:r>
              <a:rPr lang="en-US" sz="2400" dirty="0">
                <a:solidFill>
                  <a:schemeClr val="tx2"/>
                </a:solidFill>
              </a:rPr>
              <a:t> Virtual tutors, adaptive learning paths.</a:t>
            </a:r>
          </a:p>
        </p:txBody>
      </p:sp>
      <p:sp>
        <p:nvSpPr>
          <p:cNvPr id="4" name="Rectangle 3">
            <a:extLst>
              <a:ext uri="{FF2B5EF4-FFF2-40B4-BE49-F238E27FC236}">
                <a16:creationId xmlns:a16="http://schemas.microsoft.com/office/drawing/2014/main" id="{F58B6DAE-0428-1811-7763-A21F8649F844}"/>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Manashi</a:t>
            </a:r>
            <a:endParaRPr lang="en-US" dirty="0"/>
          </a:p>
        </p:txBody>
      </p:sp>
    </p:spTree>
    <p:extLst>
      <p:ext uri="{BB962C8B-B14F-4D97-AF65-F5344CB8AC3E}">
        <p14:creationId xmlns:p14="http://schemas.microsoft.com/office/powerpoint/2010/main" val="27729099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4DF8C-04FF-E34F-537D-367020A40901}"/>
              </a:ext>
            </a:extLst>
          </p:cNvPr>
          <p:cNvSpPr>
            <a:spLocks noGrp="1"/>
          </p:cNvSpPr>
          <p:nvPr>
            <p:ph type="title"/>
          </p:nvPr>
        </p:nvSpPr>
        <p:spPr/>
        <p:txBody>
          <a:bodyPr/>
          <a:lstStyle/>
          <a:p>
            <a:r>
              <a:rPr lang="en-IN" dirty="0"/>
              <a:t>Closing Thought</a:t>
            </a:r>
          </a:p>
        </p:txBody>
      </p:sp>
      <p:sp>
        <p:nvSpPr>
          <p:cNvPr id="3" name="Content Placeholder 2">
            <a:extLst>
              <a:ext uri="{FF2B5EF4-FFF2-40B4-BE49-F238E27FC236}">
                <a16:creationId xmlns:a16="http://schemas.microsoft.com/office/drawing/2014/main" id="{BB2D086D-6FF4-486A-6CA1-CF5193E0FCA0}"/>
              </a:ext>
            </a:extLst>
          </p:cNvPr>
          <p:cNvSpPr>
            <a:spLocks noGrp="1"/>
          </p:cNvSpPr>
          <p:nvPr>
            <p:ph idx="1"/>
          </p:nvPr>
        </p:nvSpPr>
        <p:spPr>
          <a:xfrm>
            <a:off x="746084" y="5797467"/>
            <a:ext cx="11029615" cy="716754"/>
          </a:xfrm>
        </p:spPr>
        <p:txBody>
          <a:bodyPr/>
          <a:lstStyle/>
          <a:p>
            <a:pPr marL="0" indent="0">
              <a:buNone/>
            </a:pPr>
            <a:r>
              <a:rPr lang="en-US" dirty="0"/>
              <a:t>AI is no longer confined to coders and tech wizards. It’s a tool for everyone, from entrepreneurs to educators. The future belongs to those who can harness its power to create innovative solutions and transform industries.</a:t>
            </a:r>
            <a:endParaRPr lang="en-IN" dirty="0"/>
          </a:p>
        </p:txBody>
      </p:sp>
      <p:sp>
        <p:nvSpPr>
          <p:cNvPr id="4" name="Rectangle 3">
            <a:extLst>
              <a:ext uri="{FF2B5EF4-FFF2-40B4-BE49-F238E27FC236}">
                <a16:creationId xmlns:a16="http://schemas.microsoft.com/office/drawing/2014/main" id="{29DB0159-CE80-C44E-7992-5EE04C4F9190}"/>
              </a:ext>
            </a:extLst>
          </p:cNvPr>
          <p:cNvSpPr/>
          <p:nvPr/>
        </p:nvSpPr>
        <p:spPr>
          <a:xfrm>
            <a:off x="4102308" y="2003706"/>
            <a:ext cx="3987383" cy="3108543"/>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a:spAutoFit/>
          </a:bodyPr>
          <a:lstStyle/>
          <a:p>
            <a:pPr algn="ctr"/>
            <a:r>
              <a:rPr lang="en-US" sz="2800" dirty="0"/>
              <a:t>AI is the bridge between imagination and reality. Your role is to walk across that bridge and bring back value for your business, industry, or even personal growth</a:t>
            </a:r>
            <a:endParaRPr lang="en-US" sz="2800" b="0" cap="none" spc="0" dirty="0">
              <a:ln w="0"/>
              <a:solidFill>
                <a:schemeClr val="accent1"/>
              </a:solidFill>
              <a:effectLst>
                <a:outerShdw blurRad="38100" dist="25400" dir="5400000" algn="ctr" rotWithShape="0">
                  <a:srgbClr val="6E747A">
                    <a:alpha val="43000"/>
                  </a:srgbClr>
                </a:outerShdw>
              </a:effectLst>
            </a:endParaRPr>
          </a:p>
        </p:txBody>
      </p:sp>
      <p:pic>
        <p:nvPicPr>
          <p:cNvPr id="7" name="Picture 6">
            <a:extLst>
              <a:ext uri="{FF2B5EF4-FFF2-40B4-BE49-F238E27FC236}">
                <a16:creationId xmlns:a16="http://schemas.microsoft.com/office/drawing/2014/main" id="{CF868CE1-890C-5264-68B3-136699572553}"/>
              </a:ext>
            </a:extLst>
          </p:cNvPr>
          <p:cNvPicPr>
            <a:picLocks noChangeAspect="1"/>
          </p:cNvPicPr>
          <p:nvPr/>
        </p:nvPicPr>
        <p:blipFill>
          <a:blip r:embed="rId3"/>
          <a:stretch>
            <a:fillRect/>
          </a:stretch>
        </p:blipFill>
        <p:spPr>
          <a:xfrm>
            <a:off x="8868532" y="2003706"/>
            <a:ext cx="2907167" cy="2907167"/>
          </a:xfrm>
          <a:prstGeom prst="rect">
            <a:avLst/>
          </a:prstGeom>
        </p:spPr>
      </p:pic>
      <p:pic>
        <p:nvPicPr>
          <p:cNvPr id="9" name="Picture 8">
            <a:extLst>
              <a:ext uri="{FF2B5EF4-FFF2-40B4-BE49-F238E27FC236}">
                <a16:creationId xmlns:a16="http://schemas.microsoft.com/office/drawing/2014/main" id="{29E84BBB-4A3A-73AB-15F5-2DF2F91EFB65}"/>
              </a:ext>
            </a:extLst>
          </p:cNvPr>
          <p:cNvPicPr>
            <a:picLocks noChangeAspect="1"/>
          </p:cNvPicPr>
          <p:nvPr/>
        </p:nvPicPr>
        <p:blipFill>
          <a:blip r:embed="rId4"/>
          <a:stretch>
            <a:fillRect/>
          </a:stretch>
        </p:blipFill>
        <p:spPr>
          <a:xfrm>
            <a:off x="416301" y="2088433"/>
            <a:ext cx="2939088" cy="2939088"/>
          </a:xfrm>
          <a:prstGeom prst="rect">
            <a:avLst/>
          </a:prstGeom>
        </p:spPr>
      </p:pic>
      <p:sp>
        <p:nvSpPr>
          <p:cNvPr id="6" name="Rectangle 5">
            <a:extLst>
              <a:ext uri="{FF2B5EF4-FFF2-40B4-BE49-F238E27FC236}">
                <a16:creationId xmlns:a16="http://schemas.microsoft.com/office/drawing/2014/main" id="{81ADD423-21CD-96A5-BC4F-6B2893DBD51C}"/>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Manashi</a:t>
            </a:r>
            <a:endParaRPr lang="en-US" dirty="0"/>
          </a:p>
        </p:txBody>
      </p:sp>
    </p:spTree>
    <p:extLst>
      <p:ext uri="{BB962C8B-B14F-4D97-AF65-F5344CB8AC3E}">
        <p14:creationId xmlns:p14="http://schemas.microsoft.com/office/powerpoint/2010/main" val="379533543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703AB-039C-13BF-0340-F0C1E85A24B2}"/>
              </a:ext>
            </a:extLst>
          </p:cNvPr>
          <p:cNvSpPr>
            <a:spLocks noGrp="1"/>
          </p:cNvSpPr>
          <p:nvPr>
            <p:ph type="title"/>
          </p:nvPr>
        </p:nvSpPr>
        <p:spPr/>
        <p:txBody>
          <a:bodyPr/>
          <a:lstStyle/>
          <a:p>
            <a:r>
              <a:rPr lang="en-IN" dirty="0"/>
              <a:t>The Future of AI</a:t>
            </a:r>
          </a:p>
        </p:txBody>
      </p:sp>
      <p:sp>
        <p:nvSpPr>
          <p:cNvPr id="3" name="Content Placeholder 2">
            <a:extLst>
              <a:ext uri="{FF2B5EF4-FFF2-40B4-BE49-F238E27FC236}">
                <a16:creationId xmlns:a16="http://schemas.microsoft.com/office/drawing/2014/main" id="{019F91F0-0DF7-C24E-F104-96BD9A28A8ED}"/>
              </a:ext>
            </a:extLst>
          </p:cNvPr>
          <p:cNvSpPr>
            <a:spLocks noGrp="1"/>
          </p:cNvSpPr>
          <p:nvPr>
            <p:ph idx="1"/>
          </p:nvPr>
        </p:nvSpPr>
        <p:spPr/>
        <p:txBody>
          <a:bodyPr/>
          <a:lstStyle/>
          <a:p>
            <a:r>
              <a:rPr lang="en-US" b="1" dirty="0"/>
              <a:t>Key Points:</a:t>
            </a:r>
            <a:endParaRPr lang="en-US" dirty="0"/>
          </a:p>
          <a:p>
            <a:pPr>
              <a:buFont typeface="Arial" panose="020B0604020202020204" pitchFamily="34" charset="0"/>
              <a:buChar char="•"/>
            </a:pPr>
            <a:r>
              <a:rPr lang="en-US" dirty="0"/>
              <a:t>AI + IoT will power autonomous systems (e.g., self-driving cars, smart cities).</a:t>
            </a:r>
          </a:p>
          <a:p>
            <a:pPr>
              <a:buFont typeface="Arial" panose="020B0604020202020204" pitchFamily="34" charset="0"/>
              <a:buChar char="•"/>
            </a:pPr>
            <a:r>
              <a:rPr lang="en-US" dirty="0"/>
              <a:t>Ethics, sustainability, and personalization will shape AI’s growth.</a:t>
            </a:r>
          </a:p>
        </p:txBody>
      </p:sp>
      <p:sp>
        <p:nvSpPr>
          <p:cNvPr id="4" name="Rectangle 3">
            <a:extLst>
              <a:ext uri="{FF2B5EF4-FFF2-40B4-BE49-F238E27FC236}">
                <a16:creationId xmlns:a16="http://schemas.microsoft.com/office/drawing/2014/main" id="{0F9E86C3-9973-7E8E-D245-3EE6F42198CC}"/>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err="1"/>
              <a:t>Manashi</a:t>
            </a:r>
            <a:endParaRPr lang="en-US" dirty="0"/>
          </a:p>
        </p:txBody>
      </p:sp>
    </p:spTree>
    <p:extLst>
      <p:ext uri="{BB962C8B-B14F-4D97-AF65-F5344CB8AC3E}">
        <p14:creationId xmlns:p14="http://schemas.microsoft.com/office/powerpoint/2010/main" val="6435309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CB4D-CB48-2524-0702-786DDD9A125A}"/>
              </a:ext>
            </a:extLst>
          </p:cNvPr>
          <p:cNvSpPr>
            <a:spLocks noGrp="1"/>
          </p:cNvSpPr>
          <p:nvPr>
            <p:ph type="title"/>
          </p:nvPr>
        </p:nvSpPr>
        <p:spPr/>
        <p:txBody>
          <a:bodyPr/>
          <a:lstStyle/>
          <a:p>
            <a:r>
              <a:rPr lang="en-IN" dirty="0"/>
              <a:t>TECH BASIC</a:t>
            </a:r>
          </a:p>
        </p:txBody>
      </p:sp>
      <p:pic>
        <p:nvPicPr>
          <p:cNvPr id="8" name="Picture 7">
            <a:extLst>
              <a:ext uri="{FF2B5EF4-FFF2-40B4-BE49-F238E27FC236}">
                <a16:creationId xmlns:a16="http://schemas.microsoft.com/office/drawing/2014/main" id="{2CF70DDA-F4A5-F0E0-EE87-EEC85CE6426A}"/>
              </a:ext>
            </a:extLst>
          </p:cNvPr>
          <p:cNvPicPr>
            <a:picLocks noChangeAspect="1"/>
          </p:cNvPicPr>
          <p:nvPr/>
        </p:nvPicPr>
        <p:blipFill>
          <a:blip r:embed="rId2"/>
          <a:stretch>
            <a:fillRect/>
          </a:stretch>
        </p:blipFill>
        <p:spPr>
          <a:xfrm>
            <a:off x="1254150" y="2050013"/>
            <a:ext cx="4073500" cy="4687506"/>
          </a:xfrm>
          <a:prstGeom prst="rect">
            <a:avLst/>
          </a:prstGeom>
        </p:spPr>
      </p:pic>
      <p:pic>
        <p:nvPicPr>
          <p:cNvPr id="17" name="Picture 16">
            <a:extLst>
              <a:ext uri="{FF2B5EF4-FFF2-40B4-BE49-F238E27FC236}">
                <a16:creationId xmlns:a16="http://schemas.microsoft.com/office/drawing/2014/main" id="{F4024E02-7F51-CEE0-A5ED-E813D0E806D7}"/>
              </a:ext>
            </a:extLst>
          </p:cNvPr>
          <p:cNvPicPr>
            <a:picLocks noChangeAspect="1"/>
          </p:cNvPicPr>
          <p:nvPr/>
        </p:nvPicPr>
        <p:blipFill>
          <a:blip r:embed="rId3"/>
          <a:srcRect l="7625" t="7761" r="10702" b="1691"/>
          <a:stretch/>
        </p:blipFill>
        <p:spPr>
          <a:xfrm>
            <a:off x="5899149" y="2847976"/>
            <a:ext cx="2584450" cy="2889250"/>
          </a:xfrm>
          <a:prstGeom prst="rect">
            <a:avLst/>
          </a:prstGeom>
        </p:spPr>
      </p:pic>
      <p:pic>
        <p:nvPicPr>
          <p:cNvPr id="19" name="Picture 18">
            <a:extLst>
              <a:ext uri="{FF2B5EF4-FFF2-40B4-BE49-F238E27FC236}">
                <a16:creationId xmlns:a16="http://schemas.microsoft.com/office/drawing/2014/main" id="{7402D1D5-CD6C-3508-26E6-E044986E8FD5}"/>
              </a:ext>
            </a:extLst>
          </p:cNvPr>
          <p:cNvPicPr>
            <a:picLocks noChangeAspect="1"/>
          </p:cNvPicPr>
          <p:nvPr/>
        </p:nvPicPr>
        <p:blipFill>
          <a:blip r:embed="rId4"/>
          <a:srcRect l="6274" t="5473" r="9960" b="4477"/>
          <a:stretch/>
        </p:blipFill>
        <p:spPr>
          <a:xfrm>
            <a:off x="9055099" y="3143251"/>
            <a:ext cx="3009901" cy="2298700"/>
          </a:xfrm>
          <a:prstGeom prst="rect">
            <a:avLst/>
          </a:prstGeom>
        </p:spPr>
      </p:pic>
      <p:sp>
        <p:nvSpPr>
          <p:cNvPr id="20" name="Arrow: Right 19">
            <a:extLst>
              <a:ext uri="{FF2B5EF4-FFF2-40B4-BE49-F238E27FC236}">
                <a16:creationId xmlns:a16="http://schemas.microsoft.com/office/drawing/2014/main" id="{5872881F-3239-638A-6D86-1210A93B0B2D}"/>
              </a:ext>
            </a:extLst>
          </p:cNvPr>
          <p:cNvSpPr/>
          <p:nvPr/>
        </p:nvSpPr>
        <p:spPr>
          <a:xfrm>
            <a:off x="5422900" y="4032250"/>
            <a:ext cx="292100" cy="2413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Right 20">
            <a:extLst>
              <a:ext uri="{FF2B5EF4-FFF2-40B4-BE49-F238E27FC236}">
                <a16:creationId xmlns:a16="http://schemas.microsoft.com/office/drawing/2014/main" id="{352EAF21-B049-2B7C-D550-D4B289DC9425}"/>
              </a:ext>
            </a:extLst>
          </p:cNvPr>
          <p:cNvSpPr/>
          <p:nvPr/>
        </p:nvSpPr>
        <p:spPr>
          <a:xfrm>
            <a:off x="8667748" y="4032250"/>
            <a:ext cx="292100" cy="2413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55256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DF599-298A-67AE-3138-99205F7BBE79}"/>
              </a:ext>
            </a:extLst>
          </p:cNvPr>
          <p:cNvSpPr>
            <a:spLocks noGrp="1"/>
          </p:cNvSpPr>
          <p:nvPr>
            <p:ph type="title"/>
          </p:nvPr>
        </p:nvSpPr>
        <p:spPr/>
        <p:txBody>
          <a:bodyPr/>
          <a:lstStyle/>
          <a:p>
            <a:r>
              <a:rPr lang="en-US" dirty="0"/>
              <a:t>RoadMap – Tech advance</a:t>
            </a:r>
          </a:p>
        </p:txBody>
      </p:sp>
      <p:pic>
        <p:nvPicPr>
          <p:cNvPr id="7" name="Picture 6">
            <a:extLst>
              <a:ext uri="{FF2B5EF4-FFF2-40B4-BE49-F238E27FC236}">
                <a16:creationId xmlns:a16="http://schemas.microsoft.com/office/drawing/2014/main" id="{184F3DB4-C13E-340C-8EB7-31A63C7FA968}"/>
              </a:ext>
            </a:extLst>
          </p:cNvPr>
          <p:cNvPicPr>
            <a:picLocks noChangeAspect="1"/>
          </p:cNvPicPr>
          <p:nvPr/>
        </p:nvPicPr>
        <p:blipFill>
          <a:blip r:embed="rId2"/>
          <a:stretch>
            <a:fillRect/>
          </a:stretch>
        </p:blipFill>
        <p:spPr>
          <a:xfrm>
            <a:off x="730250" y="1877798"/>
            <a:ext cx="10636250" cy="4980202"/>
          </a:xfrm>
          <a:prstGeom prst="rect">
            <a:avLst/>
          </a:prstGeom>
        </p:spPr>
      </p:pic>
    </p:spTree>
    <p:extLst>
      <p:ext uri="{BB962C8B-B14F-4D97-AF65-F5344CB8AC3E}">
        <p14:creationId xmlns:p14="http://schemas.microsoft.com/office/powerpoint/2010/main" val="13281383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5F9FE-448F-33DC-1067-392991093C17}"/>
              </a:ext>
            </a:extLst>
          </p:cNvPr>
          <p:cNvSpPr>
            <a:spLocks noGrp="1"/>
          </p:cNvSpPr>
          <p:nvPr>
            <p:ph type="title"/>
          </p:nvPr>
        </p:nvSpPr>
        <p:spPr>
          <a:xfrm>
            <a:off x="581192" y="310110"/>
            <a:ext cx="11029616" cy="988332"/>
          </a:xfrm>
        </p:spPr>
        <p:txBody>
          <a:bodyPr/>
          <a:lstStyle/>
          <a:p>
            <a:r>
              <a:rPr lang="en-US" dirty="0"/>
              <a:t>Volunteers chart</a:t>
            </a:r>
          </a:p>
        </p:txBody>
      </p:sp>
      <p:graphicFrame>
        <p:nvGraphicFramePr>
          <p:cNvPr id="5" name="Content Placeholder 4">
            <a:extLst>
              <a:ext uri="{FF2B5EF4-FFF2-40B4-BE49-F238E27FC236}">
                <a16:creationId xmlns:a16="http://schemas.microsoft.com/office/drawing/2014/main" id="{C1947227-216E-92A6-628D-22820A368667}"/>
              </a:ext>
            </a:extLst>
          </p:cNvPr>
          <p:cNvGraphicFramePr>
            <a:graphicFrameLocks noGrp="1"/>
          </p:cNvGraphicFramePr>
          <p:nvPr>
            <p:ph sz="half" idx="2"/>
            <p:extLst>
              <p:ext uri="{D42A27DB-BD31-4B8C-83A1-F6EECF244321}">
                <p14:modId xmlns:p14="http://schemas.microsoft.com/office/powerpoint/2010/main" val="585073082"/>
              </p:ext>
            </p:extLst>
          </p:nvPr>
        </p:nvGraphicFramePr>
        <p:xfrm>
          <a:off x="240535" y="1362990"/>
          <a:ext cx="11700455" cy="5350376"/>
        </p:xfrm>
        <a:graphic>
          <a:graphicData uri="http://schemas.openxmlformats.org/drawingml/2006/table">
            <a:tbl>
              <a:tblPr firstRow="1" bandRow="1">
                <a:tableStyleId>{5C22544A-7EE6-4342-B048-85BDC9FD1C3A}</a:tableStyleId>
              </a:tblPr>
              <a:tblGrid>
                <a:gridCol w="2340091">
                  <a:extLst>
                    <a:ext uri="{9D8B030D-6E8A-4147-A177-3AD203B41FA5}">
                      <a16:colId xmlns:a16="http://schemas.microsoft.com/office/drawing/2014/main" val="3263036505"/>
                    </a:ext>
                  </a:extLst>
                </a:gridCol>
                <a:gridCol w="2340091">
                  <a:extLst>
                    <a:ext uri="{9D8B030D-6E8A-4147-A177-3AD203B41FA5}">
                      <a16:colId xmlns:a16="http://schemas.microsoft.com/office/drawing/2014/main" val="2628507911"/>
                    </a:ext>
                  </a:extLst>
                </a:gridCol>
                <a:gridCol w="2340091">
                  <a:extLst>
                    <a:ext uri="{9D8B030D-6E8A-4147-A177-3AD203B41FA5}">
                      <a16:colId xmlns:a16="http://schemas.microsoft.com/office/drawing/2014/main" val="2861070118"/>
                    </a:ext>
                  </a:extLst>
                </a:gridCol>
                <a:gridCol w="2340091">
                  <a:extLst>
                    <a:ext uri="{9D8B030D-6E8A-4147-A177-3AD203B41FA5}">
                      <a16:colId xmlns:a16="http://schemas.microsoft.com/office/drawing/2014/main" val="95917191"/>
                    </a:ext>
                  </a:extLst>
                </a:gridCol>
                <a:gridCol w="2340091">
                  <a:extLst>
                    <a:ext uri="{9D8B030D-6E8A-4147-A177-3AD203B41FA5}">
                      <a16:colId xmlns:a16="http://schemas.microsoft.com/office/drawing/2014/main" val="2514730765"/>
                    </a:ext>
                  </a:extLst>
                </a:gridCol>
              </a:tblGrid>
              <a:tr h="598522">
                <a:tc>
                  <a:txBody>
                    <a:bodyPr/>
                    <a:lstStyle/>
                    <a:p>
                      <a:r>
                        <a:rPr lang="en-US" dirty="0"/>
                        <a:t>Name</a:t>
                      </a:r>
                    </a:p>
                  </a:txBody>
                  <a:tcPr/>
                </a:tc>
                <a:tc>
                  <a:txBody>
                    <a:bodyPr/>
                    <a:lstStyle/>
                    <a:p>
                      <a:r>
                        <a:rPr lang="en-US" dirty="0"/>
                        <a:t>Profession</a:t>
                      </a:r>
                    </a:p>
                  </a:txBody>
                  <a:tcPr/>
                </a:tc>
                <a:tc>
                  <a:txBody>
                    <a:bodyPr/>
                    <a:lstStyle/>
                    <a:p>
                      <a:r>
                        <a:rPr lang="en-US" dirty="0"/>
                        <a:t>Company</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LIB-AI-role</a:t>
                      </a:r>
                    </a:p>
                    <a:p>
                      <a:endParaRPr lang="en-US" dirty="0"/>
                    </a:p>
                  </a:txBody>
                  <a:tcPr/>
                </a:tc>
                <a:tc>
                  <a:txBody>
                    <a:bodyPr/>
                    <a:lstStyle/>
                    <a:p>
                      <a:r>
                        <a:rPr lang="en-US" dirty="0"/>
                        <a:t>Work experience</a:t>
                      </a:r>
                    </a:p>
                  </a:txBody>
                  <a:tcPr/>
                </a:tc>
                <a:extLst>
                  <a:ext uri="{0D108BD9-81ED-4DB2-BD59-A6C34878D82A}">
                    <a16:rowId xmlns:a16="http://schemas.microsoft.com/office/drawing/2014/main" val="1965703084"/>
                  </a:ext>
                </a:extLst>
              </a:tr>
              <a:tr h="855031">
                <a:tc>
                  <a:txBody>
                    <a:bodyPr/>
                    <a:lstStyle/>
                    <a:p>
                      <a:r>
                        <a:rPr lang="en-US" dirty="0"/>
                        <a:t>Kavitha Yogaraj</a:t>
                      </a:r>
                    </a:p>
                  </a:txBody>
                  <a:tcPr/>
                </a:tc>
                <a:tc>
                  <a:txBody>
                    <a:bodyPr/>
                    <a:lstStyle/>
                    <a:p>
                      <a:r>
                        <a:rPr lang="en-US" dirty="0"/>
                        <a:t>Senior Quantum Computational Scientist </a:t>
                      </a:r>
                    </a:p>
                  </a:txBody>
                  <a:tcPr/>
                </a:tc>
                <a:tc>
                  <a:txBody>
                    <a:bodyPr/>
                    <a:lstStyle/>
                    <a:p>
                      <a:r>
                        <a:rPr lang="en-US" dirty="0"/>
                        <a:t>IBM Research</a:t>
                      </a:r>
                    </a:p>
                  </a:txBody>
                  <a:tcPr/>
                </a:tc>
                <a:tc>
                  <a:txBody>
                    <a:bodyPr/>
                    <a:lstStyle/>
                    <a:p>
                      <a:r>
                        <a:rPr lang="en-US" dirty="0"/>
                        <a:t>Co-founder of LIB-AI</a:t>
                      </a:r>
                    </a:p>
                    <a:p>
                      <a:r>
                        <a:rPr lang="en-US" dirty="0"/>
                        <a:t>&amp; lead for Tech track</a:t>
                      </a:r>
                    </a:p>
                  </a:txBody>
                  <a:tcPr/>
                </a:tc>
                <a:tc>
                  <a:txBody>
                    <a:bodyPr/>
                    <a:lstStyle/>
                    <a:p>
                      <a:r>
                        <a:rPr lang="en-US" dirty="0"/>
                        <a:t>14</a:t>
                      </a:r>
                    </a:p>
                  </a:txBody>
                  <a:tcPr/>
                </a:tc>
                <a:extLst>
                  <a:ext uri="{0D108BD9-81ED-4DB2-BD59-A6C34878D82A}">
                    <a16:rowId xmlns:a16="http://schemas.microsoft.com/office/drawing/2014/main" val="1217090301"/>
                  </a:ext>
                </a:extLst>
              </a:tr>
              <a:tr h="948974">
                <a:tc>
                  <a:txBody>
                    <a:bodyPr/>
                    <a:lstStyle/>
                    <a:p>
                      <a:r>
                        <a:rPr lang="en-US" dirty="0"/>
                        <a:t>Khushi</a:t>
                      </a:r>
                    </a:p>
                  </a:txBody>
                  <a:tcPr/>
                </a:tc>
                <a:tc>
                  <a:txBody>
                    <a:bodyPr/>
                    <a:lstStyle/>
                    <a:p>
                      <a:r>
                        <a:rPr lang="en-US" dirty="0"/>
                        <a:t>Lead Data Scientist</a:t>
                      </a:r>
                    </a:p>
                  </a:txBody>
                  <a:tcPr/>
                </a:tc>
                <a:tc>
                  <a:txBody>
                    <a:bodyPr/>
                    <a:lstStyle/>
                    <a:p>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Co-founder of LIB-AI</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&amp; lead for Tech track</a:t>
                      </a:r>
                    </a:p>
                    <a:p>
                      <a:endParaRPr lang="en-US" dirty="0"/>
                    </a:p>
                  </a:txBody>
                  <a:tcPr/>
                </a:tc>
                <a:tc>
                  <a:txBody>
                    <a:bodyPr/>
                    <a:lstStyle/>
                    <a:p>
                      <a:endParaRPr lang="en-US" dirty="0"/>
                    </a:p>
                  </a:txBody>
                  <a:tcPr/>
                </a:tc>
                <a:extLst>
                  <a:ext uri="{0D108BD9-81ED-4DB2-BD59-A6C34878D82A}">
                    <a16:rowId xmlns:a16="http://schemas.microsoft.com/office/drawing/2014/main" val="789789140"/>
                  </a:ext>
                </a:extLst>
              </a:tr>
              <a:tr h="948974">
                <a:tc>
                  <a:txBody>
                    <a:bodyPr/>
                    <a:lstStyle/>
                    <a:p>
                      <a:r>
                        <a:rPr lang="en-US" dirty="0" err="1"/>
                        <a:t>Sohini</a:t>
                      </a:r>
                      <a:endParaRPr lang="en-US" dirty="0"/>
                    </a:p>
                  </a:txBody>
                  <a:tcPr/>
                </a:tc>
                <a:tc>
                  <a:txBody>
                    <a:bodyPr/>
                    <a:lstStyle/>
                    <a:p>
                      <a:endParaRPr lang="en-US" dirty="0"/>
                    </a:p>
                  </a:txBody>
                  <a:tcPr/>
                </a:tc>
                <a:tc>
                  <a:txBody>
                    <a:bodyPr/>
                    <a:lstStyle/>
                    <a:p>
                      <a:endParaRPr lang="en-US" dirty="0"/>
                    </a:p>
                  </a:txBody>
                  <a:tcPr/>
                </a:tc>
                <a:tc>
                  <a:txBody>
                    <a:bodyPr/>
                    <a:lstStyle/>
                    <a:p>
                      <a:r>
                        <a:rPr lang="en-US" dirty="0"/>
                        <a:t>Co-lead for Tech-track</a:t>
                      </a:r>
                    </a:p>
                  </a:txBody>
                  <a:tcPr/>
                </a:tc>
                <a:tc>
                  <a:txBody>
                    <a:bodyPr/>
                    <a:lstStyle/>
                    <a:p>
                      <a:endParaRPr lang="en-US" dirty="0"/>
                    </a:p>
                  </a:txBody>
                  <a:tcPr/>
                </a:tc>
                <a:extLst>
                  <a:ext uri="{0D108BD9-81ED-4DB2-BD59-A6C34878D82A}">
                    <a16:rowId xmlns:a16="http://schemas.microsoft.com/office/drawing/2014/main" val="1007362779"/>
                  </a:ext>
                </a:extLst>
              </a:tr>
              <a:tr h="948974">
                <a:tc>
                  <a:txBody>
                    <a:bodyPr/>
                    <a:lstStyle/>
                    <a:p>
                      <a:r>
                        <a:rPr lang="en-US" dirty="0" err="1"/>
                        <a:t>Manashi</a:t>
                      </a:r>
                      <a:r>
                        <a:rPr lang="en-US" dirty="0"/>
                        <a:t> Ganguly</a:t>
                      </a:r>
                    </a:p>
                  </a:txBody>
                  <a:tcPr/>
                </a:tc>
                <a:tc>
                  <a:txBody>
                    <a:bodyPr/>
                    <a:lstStyle/>
                    <a:p>
                      <a:endParaRPr lang="en-US" dirty="0"/>
                    </a:p>
                  </a:txBody>
                  <a:tcPr/>
                </a:tc>
                <a:tc>
                  <a:txBody>
                    <a:bodyPr/>
                    <a:lstStyle/>
                    <a:p>
                      <a:endParaRPr lang="en-US" dirty="0"/>
                    </a:p>
                  </a:txBody>
                  <a:tcPr/>
                </a:tc>
                <a:tc>
                  <a:txBody>
                    <a:bodyPr/>
                    <a:lstStyle/>
                    <a:p>
                      <a:r>
                        <a:rPr lang="en-US" dirty="0"/>
                        <a:t>Non-tech Lead</a:t>
                      </a:r>
                    </a:p>
                  </a:txBody>
                  <a:tcPr/>
                </a:tc>
                <a:tc>
                  <a:txBody>
                    <a:bodyPr/>
                    <a:lstStyle/>
                    <a:p>
                      <a:endParaRPr lang="en-US" dirty="0"/>
                    </a:p>
                  </a:txBody>
                  <a:tcPr/>
                </a:tc>
                <a:extLst>
                  <a:ext uri="{0D108BD9-81ED-4DB2-BD59-A6C34878D82A}">
                    <a16:rowId xmlns:a16="http://schemas.microsoft.com/office/drawing/2014/main" val="3025626683"/>
                  </a:ext>
                </a:extLst>
              </a:tr>
              <a:tr h="948974">
                <a:tc>
                  <a:txBody>
                    <a:bodyPr/>
                    <a:lstStyle/>
                    <a:p>
                      <a:r>
                        <a:rPr lang="en-US" dirty="0"/>
                        <a:t>Sweta </a:t>
                      </a:r>
                    </a:p>
                  </a:txBody>
                  <a:tcPr/>
                </a:tc>
                <a:tc>
                  <a:txBody>
                    <a:bodyPr/>
                    <a:lstStyle/>
                    <a:p>
                      <a:endParaRPr lang="en-US"/>
                    </a:p>
                  </a:txBody>
                  <a:tcPr/>
                </a:tc>
                <a:tc>
                  <a:txBody>
                    <a:bodyPr/>
                    <a:lstStyle/>
                    <a:p>
                      <a:endParaRPr lang="en-US"/>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Non-tech Co-Lead</a:t>
                      </a:r>
                    </a:p>
                  </a:txBody>
                  <a:tcPr/>
                </a:tc>
                <a:tc>
                  <a:txBody>
                    <a:bodyPr/>
                    <a:lstStyle/>
                    <a:p>
                      <a:endParaRPr lang="en-US" dirty="0"/>
                    </a:p>
                  </a:txBody>
                  <a:tcPr/>
                </a:tc>
                <a:extLst>
                  <a:ext uri="{0D108BD9-81ED-4DB2-BD59-A6C34878D82A}">
                    <a16:rowId xmlns:a16="http://schemas.microsoft.com/office/drawing/2014/main" val="3269380645"/>
                  </a:ext>
                </a:extLst>
              </a:tr>
            </a:tbl>
          </a:graphicData>
        </a:graphic>
      </p:graphicFrame>
      <p:sp>
        <p:nvSpPr>
          <p:cNvPr id="8" name="Rectangle 7">
            <a:extLst>
              <a:ext uri="{FF2B5EF4-FFF2-40B4-BE49-F238E27FC236}">
                <a16:creationId xmlns:a16="http://schemas.microsoft.com/office/drawing/2014/main" id="{1BE18A6C-CDA9-D036-1757-61A0970C05B1}"/>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310138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CACB8-4737-F7E2-6C8B-BE0FE041FE7E}"/>
              </a:ext>
            </a:extLst>
          </p:cNvPr>
          <p:cNvSpPr>
            <a:spLocks noGrp="1"/>
          </p:cNvSpPr>
          <p:nvPr>
            <p:ph type="title"/>
          </p:nvPr>
        </p:nvSpPr>
        <p:spPr/>
        <p:txBody>
          <a:bodyPr/>
          <a:lstStyle/>
          <a:p>
            <a:r>
              <a:rPr lang="en-US" dirty="0"/>
              <a:t>Tech Track Session Speakers</a:t>
            </a:r>
          </a:p>
        </p:txBody>
      </p:sp>
      <p:graphicFrame>
        <p:nvGraphicFramePr>
          <p:cNvPr id="5" name="Content Placeholder 4">
            <a:extLst>
              <a:ext uri="{FF2B5EF4-FFF2-40B4-BE49-F238E27FC236}">
                <a16:creationId xmlns:a16="http://schemas.microsoft.com/office/drawing/2014/main" id="{4A0B7945-E26E-7B91-E754-8C4CCC2563CC}"/>
              </a:ext>
            </a:extLst>
          </p:cNvPr>
          <p:cNvGraphicFramePr>
            <a:graphicFrameLocks noGrp="1"/>
          </p:cNvGraphicFramePr>
          <p:nvPr>
            <p:ph sz="half" idx="1"/>
            <p:extLst>
              <p:ext uri="{D42A27DB-BD31-4B8C-83A1-F6EECF244321}">
                <p14:modId xmlns:p14="http://schemas.microsoft.com/office/powerpoint/2010/main" val="850710673"/>
              </p:ext>
            </p:extLst>
          </p:nvPr>
        </p:nvGraphicFramePr>
        <p:xfrm>
          <a:off x="227787" y="2211173"/>
          <a:ext cx="11736425" cy="3095343"/>
        </p:xfrm>
        <a:graphic>
          <a:graphicData uri="http://schemas.openxmlformats.org/drawingml/2006/table">
            <a:tbl>
              <a:tblPr firstRow="1" bandRow="1">
                <a:tableStyleId>{5C22544A-7EE6-4342-B048-85BDC9FD1C3A}</a:tableStyleId>
              </a:tblPr>
              <a:tblGrid>
                <a:gridCol w="2347285">
                  <a:extLst>
                    <a:ext uri="{9D8B030D-6E8A-4147-A177-3AD203B41FA5}">
                      <a16:colId xmlns:a16="http://schemas.microsoft.com/office/drawing/2014/main" val="1815028182"/>
                    </a:ext>
                  </a:extLst>
                </a:gridCol>
                <a:gridCol w="2347285">
                  <a:extLst>
                    <a:ext uri="{9D8B030D-6E8A-4147-A177-3AD203B41FA5}">
                      <a16:colId xmlns:a16="http://schemas.microsoft.com/office/drawing/2014/main" val="4065467214"/>
                    </a:ext>
                  </a:extLst>
                </a:gridCol>
                <a:gridCol w="2347285">
                  <a:extLst>
                    <a:ext uri="{9D8B030D-6E8A-4147-A177-3AD203B41FA5}">
                      <a16:colId xmlns:a16="http://schemas.microsoft.com/office/drawing/2014/main" val="2794577037"/>
                    </a:ext>
                  </a:extLst>
                </a:gridCol>
                <a:gridCol w="2347285">
                  <a:extLst>
                    <a:ext uri="{9D8B030D-6E8A-4147-A177-3AD203B41FA5}">
                      <a16:colId xmlns:a16="http://schemas.microsoft.com/office/drawing/2014/main" val="4185249893"/>
                    </a:ext>
                  </a:extLst>
                </a:gridCol>
                <a:gridCol w="2347285">
                  <a:extLst>
                    <a:ext uri="{9D8B030D-6E8A-4147-A177-3AD203B41FA5}">
                      <a16:colId xmlns:a16="http://schemas.microsoft.com/office/drawing/2014/main" val="2356631863"/>
                    </a:ext>
                  </a:extLst>
                </a:gridCol>
              </a:tblGrid>
              <a:tr h="806823">
                <a:tc>
                  <a:txBody>
                    <a:bodyPr/>
                    <a:lstStyle/>
                    <a:p>
                      <a:r>
                        <a:rPr lang="en-US" dirty="0"/>
                        <a:t>Name</a:t>
                      </a:r>
                    </a:p>
                  </a:txBody>
                  <a:tcPr/>
                </a:tc>
                <a:tc>
                  <a:txBody>
                    <a:bodyPr/>
                    <a:lstStyle/>
                    <a:p>
                      <a:r>
                        <a:rPr lang="en-US" dirty="0"/>
                        <a:t>Profession</a:t>
                      </a:r>
                    </a:p>
                  </a:txBody>
                  <a:tcPr/>
                </a:tc>
                <a:tc>
                  <a:txBody>
                    <a:bodyPr/>
                    <a:lstStyle/>
                    <a:p>
                      <a:r>
                        <a:rPr lang="en-US" dirty="0"/>
                        <a:t>Company</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LIB-AI-role</a:t>
                      </a:r>
                    </a:p>
                  </a:txBody>
                  <a:tcPr/>
                </a:tc>
                <a:tc>
                  <a:txBody>
                    <a:bodyPr/>
                    <a:lstStyle/>
                    <a:p>
                      <a:r>
                        <a:rPr lang="en-US" dirty="0"/>
                        <a:t>Work experience</a:t>
                      </a:r>
                    </a:p>
                  </a:txBody>
                  <a:tcPr/>
                </a:tc>
                <a:extLst>
                  <a:ext uri="{0D108BD9-81ED-4DB2-BD59-A6C34878D82A}">
                    <a16:rowId xmlns:a16="http://schemas.microsoft.com/office/drawing/2014/main" val="3234391369"/>
                  </a:ext>
                </a:extLst>
              </a:tr>
              <a:tr h="381420">
                <a:tc>
                  <a:txBody>
                    <a:bodyPr/>
                    <a:lstStyle/>
                    <a:p>
                      <a:r>
                        <a:rPr lang="en-US" dirty="0"/>
                        <a:t>Rajesh</a:t>
                      </a:r>
                    </a:p>
                  </a:txBody>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1131002532"/>
                  </a:ext>
                </a:extLst>
              </a:tr>
              <a:tr h="381420">
                <a:tc>
                  <a:txBody>
                    <a:bodyPr/>
                    <a:lstStyle/>
                    <a:p>
                      <a:r>
                        <a:rPr lang="en-US" dirty="0"/>
                        <a:t>Neha</a:t>
                      </a:r>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1125641455"/>
                  </a:ext>
                </a:extLst>
              </a:tr>
              <a:tr h="381420">
                <a:tc>
                  <a:txBody>
                    <a:bodyPr/>
                    <a:lstStyle/>
                    <a:p>
                      <a:r>
                        <a:rPr lang="en-US" dirty="0"/>
                        <a:t>Jamuna</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545380885"/>
                  </a:ext>
                </a:extLst>
              </a:tr>
              <a:tr h="381420">
                <a:tc>
                  <a:txBody>
                    <a:bodyPr/>
                    <a:lstStyle/>
                    <a:p>
                      <a:r>
                        <a:rPr lang="en-US" dirty="0" err="1"/>
                        <a:t>Vaibhavi</a:t>
                      </a:r>
                      <a:endParaRPr lang="en-US" dirty="0"/>
                    </a:p>
                  </a:txBody>
                  <a:tcPr/>
                </a:tc>
                <a:tc>
                  <a:txBody>
                    <a:bodyPr/>
                    <a:lstStyle/>
                    <a:p>
                      <a:endParaRPr lang="en-US"/>
                    </a:p>
                  </a:txBody>
                  <a:tcPr/>
                </a:tc>
                <a:tc>
                  <a:txBody>
                    <a:bodyPr/>
                    <a:lstStyle/>
                    <a:p>
                      <a:endParaRPr lang="en-US"/>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endParaRPr lang="en-US"/>
                    </a:p>
                  </a:txBody>
                  <a:tcPr/>
                </a:tc>
                <a:extLst>
                  <a:ext uri="{0D108BD9-81ED-4DB2-BD59-A6C34878D82A}">
                    <a16:rowId xmlns:a16="http://schemas.microsoft.com/office/drawing/2014/main" val="4170760377"/>
                  </a:ext>
                </a:extLst>
              </a:tr>
              <a:tr h="381420">
                <a:tc>
                  <a:txBody>
                    <a:bodyPr/>
                    <a:lstStyle/>
                    <a:p>
                      <a:r>
                        <a:rPr lang="en-US" dirty="0"/>
                        <a:t>Surya Kumari</a:t>
                      </a:r>
                    </a:p>
                  </a:txBody>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013962384"/>
                  </a:ext>
                </a:extLst>
              </a:tr>
              <a:tr h="381420">
                <a:tc>
                  <a:txBody>
                    <a:bodyPr/>
                    <a:lstStyle/>
                    <a:p>
                      <a:endParaRPr lang="en-US" dirty="0"/>
                    </a:p>
                  </a:txBody>
                  <a:tcPr/>
                </a:tc>
                <a:tc>
                  <a:txBody>
                    <a:bodyPr/>
                    <a:lstStyle/>
                    <a:p>
                      <a:endParaRPr lang="en-US"/>
                    </a:p>
                  </a:txBody>
                  <a:tcPr/>
                </a:tc>
                <a:tc>
                  <a:txBody>
                    <a:bodyPr/>
                    <a:lstStyle/>
                    <a:p>
                      <a:endParaRPr lang="en-US"/>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endParaRPr lang="en-US" dirty="0"/>
                    </a:p>
                  </a:txBody>
                  <a:tcPr/>
                </a:tc>
                <a:extLst>
                  <a:ext uri="{0D108BD9-81ED-4DB2-BD59-A6C34878D82A}">
                    <a16:rowId xmlns:a16="http://schemas.microsoft.com/office/drawing/2014/main" val="2250304602"/>
                  </a:ext>
                </a:extLst>
              </a:tr>
            </a:tbl>
          </a:graphicData>
        </a:graphic>
      </p:graphicFrame>
      <p:sp>
        <p:nvSpPr>
          <p:cNvPr id="6" name="Rectangle 5">
            <a:extLst>
              <a:ext uri="{FF2B5EF4-FFF2-40B4-BE49-F238E27FC236}">
                <a16:creationId xmlns:a16="http://schemas.microsoft.com/office/drawing/2014/main" id="{B63F29A7-5AE6-84DD-C2CC-97AD79332C5E}"/>
              </a:ext>
            </a:extLst>
          </p:cNvPr>
          <p:cNvSpPr/>
          <p:nvPr/>
        </p:nvSpPr>
        <p:spPr>
          <a:xfrm>
            <a:off x="9004151" y="729657"/>
            <a:ext cx="2054710" cy="1481515"/>
          </a:xfrm>
          <a:prstGeom prst="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To add details by each individuals</a:t>
            </a:r>
          </a:p>
        </p:txBody>
      </p:sp>
      <p:sp>
        <p:nvSpPr>
          <p:cNvPr id="7" name="Rectangle 6">
            <a:extLst>
              <a:ext uri="{FF2B5EF4-FFF2-40B4-BE49-F238E27FC236}">
                <a16:creationId xmlns:a16="http://schemas.microsoft.com/office/drawing/2014/main" id="{3D9D65EF-9EEA-E5AA-9521-DF4D67EDB977}"/>
              </a:ext>
            </a:extLst>
          </p:cNvPr>
          <p:cNvSpPr/>
          <p:nvPr/>
        </p:nvSpPr>
        <p:spPr>
          <a:xfrm>
            <a:off x="6412504" y="729657"/>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3851179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E1588-E37C-1234-2856-BDF47EB13142}"/>
              </a:ext>
            </a:extLst>
          </p:cNvPr>
          <p:cNvSpPr>
            <a:spLocks noGrp="1"/>
          </p:cNvSpPr>
          <p:nvPr>
            <p:ph type="title"/>
          </p:nvPr>
        </p:nvSpPr>
        <p:spPr/>
        <p:txBody>
          <a:bodyPr/>
          <a:lstStyle/>
          <a:p>
            <a:r>
              <a:rPr lang="en-US" dirty="0"/>
              <a:t>Organizing &amp; Market Team</a:t>
            </a:r>
          </a:p>
        </p:txBody>
      </p:sp>
      <p:graphicFrame>
        <p:nvGraphicFramePr>
          <p:cNvPr id="5" name="Content Placeholder 4">
            <a:extLst>
              <a:ext uri="{FF2B5EF4-FFF2-40B4-BE49-F238E27FC236}">
                <a16:creationId xmlns:a16="http://schemas.microsoft.com/office/drawing/2014/main" id="{9B0F424E-830E-DB75-1F2E-2F87FB00239C}"/>
              </a:ext>
            </a:extLst>
          </p:cNvPr>
          <p:cNvGraphicFramePr>
            <a:graphicFrameLocks noGrp="1"/>
          </p:cNvGraphicFramePr>
          <p:nvPr>
            <p:ph sz="half" idx="1"/>
            <p:extLst>
              <p:ext uri="{D42A27DB-BD31-4B8C-83A1-F6EECF244321}">
                <p14:modId xmlns:p14="http://schemas.microsoft.com/office/powerpoint/2010/main" val="1212454370"/>
              </p:ext>
            </p:extLst>
          </p:nvPr>
        </p:nvGraphicFramePr>
        <p:xfrm>
          <a:off x="581024" y="2227263"/>
          <a:ext cx="10832840" cy="3581866"/>
        </p:xfrm>
        <a:graphic>
          <a:graphicData uri="http://schemas.openxmlformats.org/drawingml/2006/table">
            <a:tbl>
              <a:tblPr firstRow="1" bandRow="1">
                <a:tableStyleId>{5C22544A-7EE6-4342-B048-85BDC9FD1C3A}</a:tableStyleId>
              </a:tblPr>
              <a:tblGrid>
                <a:gridCol w="2166568">
                  <a:extLst>
                    <a:ext uri="{9D8B030D-6E8A-4147-A177-3AD203B41FA5}">
                      <a16:colId xmlns:a16="http://schemas.microsoft.com/office/drawing/2014/main" val="2773232230"/>
                    </a:ext>
                  </a:extLst>
                </a:gridCol>
                <a:gridCol w="2166568">
                  <a:extLst>
                    <a:ext uri="{9D8B030D-6E8A-4147-A177-3AD203B41FA5}">
                      <a16:colId xmlns:a16="http://schemas.microsoft.com/office/drawing/2014/main" val="1565453588"/>
                    </a:ext>
                  </a:extLst>
                </a:gridCol>
                <a:gridCol w="2166568">
                  <a:extLst>
                    <a:ext uri="{9D8B030D-6E8A-4147-A177-3AD203B41FA5}">
                      <a16:colId xmlns:a16="http://schemas.microsoft.com/office/drawing/2014/main" val="3293584798"/>
                    </a:ext>
                  </a:extLst>
                </a:gridCol>
                <a:gridCol w="2166568">
                  <a:extLst>
                    <a:ext uri="{9D8B030D-6E8A-4147-A177-3AD203B41FA5}">
                      <a16:colId xmlns:a16="http://schemas.microsoft.com/office/drawing/2014/main" val="1745421789"/>
                    </a:ext>
                  </a:extLst>
                </a:gridCol>
                <a:gridCol w="2166568">
                  <a:extLst>
                    <a:ext uri="{9D8B030D-6E8A-4147-A177-3AD203B41FA5}">
                      <a16:colId xmlns:a16="http://schemas.microsoft.com/office/drawing/2014/main" val="1258178053"/>
                    </a:ext>
                  </a:extLst>
                </a:gridCol>
              </a:tblGrid>
              <a:tr h="854496">
                <a:tc>
                  <a:txBody>
                    <a:bodyPr/>
                    <a:lstStyle/>
                    <a:p>
                      <a:r>
                        <a:rPr lang="en-US" dirty="0"/>
                        <a:t>Name</a:t>
                      </a:r>
                    </a:p>
                  </a:txBody>
                  <a:tcPr/>
                </a:tc>
                <a:tc>
                  <a:txBody>
                    <a:bodyPr/>
                    <a:lstStyle/>
                    <a:p>
                      <a:r>
                        <a:rPr lang="en-US" dirty="0"/>
                        <a:t>Profession</a:t>
                      </a:r>
                    </a:p>
                  </a:txBody>
                  <a:tcPr/>
                </a:tc>
                <a:tc>
                  <a:txBody>
                    <a:bodyPr/>
                    <a:lstStyle/>
                    <a:p>
                      <a:r>
                        <a:rPr lang="en-US" dirty="0"/>
                        <a:t>Company</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LIB-AI-role</a:t>
                      </a:r>
                    </a:p>
                  </a:txBody>
                  <a:tcPr/>
                </a:tc>
                <a:tc>
                  <a:txBody>
                    <a:bodyPr/>
                    <a:lstStyle/>
                    <a:p>
                      <a:r>
                        <a:rPr lang="en-US" dirty="0"/>
                        <a:t>Work experience</a:t>
                      </a:r>
                    </a:p>
                  </a:txBody>
                  <a:tcPr/>
                </a:tc>
                <a:extLst>
                  <a:ext uri="{0D108BD9-81ED-4DB2-BD59-A6C34878D82A}">
                    <a16:rowId xmlns:a16="http://schemas.microsoft.com/office/drawing/2014/main" val="1459218941"/>
                  </a:ext>
                </a:extLst>
              </a:tr>
              <a:tr h="854496">
                <a:tc>
                  <a:txBody>
                    <a:bodyPr/>
                    <a:lstStyle/>
                    <a:p>
                      <a:r>
                        <a:rPr lang="en-US" dirty="0"/>
                        <a:t>Preethi</a:t>
                      </a:r>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r>
                        <a:rPr lang="en-US" dirty="0"/>
                        <a:t>Lead Co-Ordinator </a:t>
                      </a:r>
                    </a:p>
                  </a:txBody>
                  <a:tcPr/>
                </a:tc>
                <a:extLst>
                  <a:ext uri="{0D108BD9-81ED-4DB2-BD59-A6C34878D82A}">
                    <a16:rowId xmlns:a16="http://schemas.microsoft.com/office/drawing/2014/main" val="2933022696"/>
                  </a:ext>
                </a:extLst>
              </a:tr>
              <a:tr h="854496">
                <a:tc>
                  <a:txBody>
                    <a:bodyPr/>
                    <a:lstStyle/>
                    <a:p>
                      <a:r>
                        <a:rPr lang="en-US" dirty="0"/>
                        <a:t>Ranjini Rao</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Lead Digital Marketing</a:t>
                      </a:r>
                    </a:p>
                  </a:txBody>
                  <a:tcPr/>
                </a:tc>
                <a:extLst>
                  <a:ext uri="{0D108BD9-81ED-4DB2-BD59-A6C34878D82A}">
                    <a16:rowId xmlns:a16="http://schemas.microsoft.com/office/drawing/2014/main" val="3106738990"/>
                  </a:ext>
                </a:extLst>
              </a:tr>
              <a:tr h="509189">
                <a:tc>
                  <a:txBody>
                    <a:bodyPr/>
                    <a:lstStyle/>
                    <a:p>
                      <a:r>
                        <a:rPr lang="en-US" dirty="0" err="1"/>
                        <a:t>Tejaswini</a:t>
                      </a:r>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r>
                        <a:rPr lang="en-US" dirty="0"/>
                        <a:t>Digital Marketing</a:t>
                      </a:r>
                    </a:p>
                  </a:txBody>
                  <a:tcPr/>
                </a:tc>
                <a:extLst>
                  <a:ext uri="{0D108BD9-81ED-4DB2-BD59-A6C34878D82A}">
                    <a16:rowId xmlns:a16="http://schemas.microsoft.com/office/drawing/2014/main" val="4199010139"/>
                  </a:ext>
                </a:extLst>
              </a:tr>
              <a:tr h="509189">
                <a:tc>
                  <a:txBody>
                    <a:bodyPr/>
                    <a:lstStyle/>
                    <a:p>
                      <a:r>
                        <a:rPr lang="en-US" dirty="0" err="1"/>
                        <a:t>Devansh</a:t>
                      </a:r>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Digital Marketing</a:t>
                      </a:r>
                    </a:p>
                  </a:txBody>
                  <a:tcPr/>
                </a:tc>
                <a:extLst>
                  <a:ext uri="{0D108BD9-81ED-4DB2-BD59-A6C34878D82A}">
                    <a16:rowId xmlns:a16="http://schemas.microsoft.com/office/drawing/2014/main" val="1558927423"/>
                  </a:ext>
                </a:extLst>
              </a:tr>
            </a:tbl>
          </a:graphicData>
        </a:graphic>
      </p:graphicFrame>
      <p:sp>
        <p:nvSpPr>
          <p:cNvPr id="6" name="Rectangle 5">
            <a:extLst>
              <a:ext uri="{FF2B5EF4-FFF2-40B4-BE49-F238E27FC236}">
                <a16:creationId xmlns:a16="http://schemas.microsoft.com/office/drawing/2014/main" id="{177D89D2-5626-D14A-A800-133CBCBB6BEF}"/>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16554588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0FD68-E835-3D8C-C46F-57159362C47B}"/>
              </a:ext>
            </a:extLst>
          </p:cNvPr>
          <p:cNvSpPr>
            <a:spLocks noGrp="1"/>
          </p:cNvSpPr>
          <p:nvPr>
            <p:ph type="title"/>
          </p:nvPr>
        </p:nvSpPr>
        <p:spPr/>
        <p:txBody>
          <a:bodyPr/>
          <a:lstStyle/>
          <a:p>
            <a:r>
              <a:rPr lang="en-US" dirty="0"/>
              <a:t>Introduction to Tracks </a:t>
            </a:r>
          </a:p>
        </p:txBody>
      </p:sp>
      <p:sp>
        <p:nvSpPr>
          <p:cNvPr id="3" name="Content Placeholder 2">
            <a:extLst>
              <a:ext uri="{FF2B5EF4-FFF2-40B4-BE49-F238E27FC236}">
                <a16:creationId xmlns:a16="http://schemas.microsoft.com/office/drawing/2014/main" id="{277AC4F6-68A4-82C4-3501-869FE23981A8}"/>
              </a:ext>
            </a:extLst>
          </p:cNvPr>
          <p:cNvSpPr>
            <a:spLocks noGrp="1"/>
          </p:cNvSpPr>
          <p:nvPr>
            <p:ph sz="half" idx="1"/>
          </p:nvPr>
        </p:nvSpPr>
        <p:spPr>
          <a:xfrm>
            <a:off x="411478" y="2228003"/>
            <a:ext cx="5592105" cy="4002109"/>
          </a:xfrm>
        </p:spPr>
        <p:txBody>
          <a:bodyPr>
            <a:normAutofit/>
          </a:bodyPr>
          <a:lstStyle/>
          <a:p>
            <a:pPr marL="342900" indent="-342900">
              <a:buFont typeface="+mj-lt"/>
              <a:buAutoNum type="arabicPeriod"/>
            </a:pPr>
            <a:r>
              <a:rPr lang="en-IN" b="1" dirty="0"/>
              <a:t>Non-Tech Track</a:t>
            </a:r>
            <a:r>
              <a:rPr lang="en-IN" dirty="0"/>
              <a:t>: Business professionals, product managers, marketers, entrepreneurs, and AI enthusiasts with no or minimal technical background.</a:t>
            </a:r>
          </a:p>
          <a:p>
            <a:pPr marL="342900" indent="-342900">
              <a:buFont typeface="+mj-lt"/>
              <a:buAutoNum type="arabicPeriod"/>
            </a:pPr>
            <a:r>
              <a:rPr lang="en-IN" b="1" dirty="0"/>
              <a:t>Tech – ML Track</a:t>
            </a:r>
            <a:r>
              <a:rPr lang="en-IN" dirty="0"/>
              <a:t>: Data scientists, software developers, data analysts, and engineers who want to learn about machine learning and its practical applications.</a:t>
            </a:r>
          </a:p>
          <a:p>
            <a:pPr marL="342900" indent="-342900">
              <a:buFont typeface="+mj-lt"/>
              <a:buAutoNum type="arabicPeriod"/>
            </a:pPr>
            <a:r>
              <a:rPr lang="en-IN" b="1" dirty="0"/>
              <a:t>Tech – Foundation Models</a:t>
            </a:r>
            <a:r>
              <a:rPr lang="en-IN" dirty="0"/>
              <a:t>: AI researchers, advanced data scientists, NLP engineers, and AI/ML engineers with a focus on large-scale language models and deep learning technologies.</a:t>
            </a:r>
            <a:endParaRPr lang="en-US" dirty="0"/>
          </a:p>
          <a:p>
            <a:endParaRPr lang="en-US" dirty="0"/>
          </a:p>
        </p:txBody>
      </p:sp>
      <p:graphicFrame>
        <p:nvGraphicFramePr>
          <p:cNvPr id="7" name="Content Placeholder 6">
            <a:extLst>
              <a:ext uri="{FF2B5EF4-FFF2-40B4-BE49-F238E27FC236}">
                <a16:creationId xmlns:a16="http://schemas.microsoft.com/office/drawing/2014/main" id="{18E07DDB-5AD6-8797-2D98-EF264B4FC1AE}"/>
              </a:ext>
            </a:extLst>
          </p:cNvPr>
          <p:cNvGraphicFramePr>
            <a:graphicFrameLocks noGrp="1"/>
          </p:cNvGraphicFramePr>
          <p:nvPr>
            <p:ph sz="half" idx="2"/>
            <p:extLst>
              <p:ext uri="{D42A27DB-BD31-4B8C-83A1-F6EECF244321}">
                <p14:modId xmlns:p14="http://schemas.microsoft.com/office/powerpoint/2010/main" val="1061595225"/>
              </p:ext>
            </p:extLst>
          </p:nvPr>
        </p:nvGraphicFramePr>
        <p:xfrm>
          <a:off x="6539595" y="1886486"/>
          <a:ext cx="5193792" cy="4081628"/>
        </p:xfrm>
        <a:graphic>
          <a:graphicData uri="http://schemas.openxmlformats.org/drawingml/2006/table">
            <a:tbl>
              <a:tblPr firstRow="1" bandRow="1">
                <a:tableStyleId>{5C22544A-7EE6-4342-B048-85BDC9FD1C3A}</a:tableStyleId>
              </a:tblPr>
              <a:tblGrid>
                <a:gridCol w="1298448">
                  <a:extLst>
                    <a:ext uri="{9D8B030D-6E8A-4147-A177-3AD203B41FA5}">
                      <a16:colId xmlns:a16="http://schemas.microsoft.com/office/drawing/2014/main" val="2455372008"/>
                    </a:ext>
                  </a:extLst>
                </a:gridCol>
                <a:gridCol w="1298448">
                  <a:extLst>
                    <a:ext uri="{9D8B030D-6E8A-4147-A177-3AD203B41FA5}">
                      <a16:colId xmlns:a16="http://schemas.microsoft.com/office/drawing/2014/main" val="125082725"/>
                    </a:ext>
                  </a:extLst>
                </a:gridCol>
                <a:gridCol w="1298448">
                  <a:extLst>
                    <a:ext uri="{9D8B030D-6E8A-4147-A177-3AD203B41FA5}">
                      <a16:colId xmlns:a16="http://schemas.microsoft.com/office/drawing/2014/main" val="3716610539"/>
                    </a:ext>
                  </a:extLst>
                </a:gridCol>
                <a:gridCol w="1298448">
                  <a:extLst>
                    <a:ext uri="{9D8B030D-6E8A-4147-A177-3AD203B41FA5}">
                      <a16:colId xmlns:a16="http://schemas.microsoft.com/office/drawing/2014/main" val="1040685250"/>
                    </a:ext>
                  </a:extLst>
                </a:gridCol>
              </a:tblGrid>
              <a:tr h="442090">
                <a:tc>
                  <a:txBody>
                    <a:bodyPr/>
                    <a:lstStyle/>
                    <a:p>
                      <a:r>
                        <a:rPr lang="en-US" dirty="0"/>
                        <a:t>Track</a:t>
                      </a:r>
                    </a:p>
                  </a:txBody>
                  <a:tcPr/>
                </a:tc>
                <a:tc>
                  <a:txBody>
                    <a:bodyPr/>
                    <a:lstStyle/>
                    <a:p>
                      <a:r>
                        <a:rPr lang="en-US" dirty="0"/>
                        <a:t>Frequency </a:t>
                      </a:r>
                    </a:p>
                  </a:txBody>
                  <a:tcPr/>
                </a:tc>
                <a:tc>
                  <a:txBody>
                    <a:bodyPr/>
                    <a:lstStyle/>
                    <a:p>
                      <a:r>
                        <a:rPr lang="en-US" dirty="0"/>
                        <a:t>Total Sessions</a:t>
                      </a:r>
                    </a:p>
                  </a:txBody>
                  <a:tcPr/>
                </a:tc>
                <a:tc>
                  <a:txBody>
                    <a:bodyPr/>
                    <a:lstStyle/>
                    <a:p>
                      <a:r>
                        <a:rPr lang="en-US" dirty="0"/>
                        <a:t>Time</a:t>
                      </a:r>
                    </a:p>
                  </a:txBody>
                  <a:tcPr/>
                </a:tc>
                <a:extLst>
                  <a:ext uri="{0D108BD9-81ED-4DB2-BD59-A6C34878D82A}">
                    <a16:rowId xmlns:a16="http://schemas.microsoft.com/office/drawing/2014/main" val="4240895053"/>
                  </a:ext>
                </a:extLst>
              </a:tr>
              <a:tr h="93435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Non-Tech Track</a:t>
                      </a:r>
                    </a:p>
                    <a:p>
                      <a:endParaRPr lang="en-US" dirty="0"/>
                    </a:p>
                  </a:txBody>
                  <a:tcPr/>
                </a:tc>
                <a:tc>
                  <a:txBody>
                    <a:bodyPr/>
                    <a:lstStyle/>
                    <a:p>
                      <a:r>
                        <a:rPr lang="en-US" dirty="0"/>
                        <a:t>Quarterly once</a:t>
                      </a:r>
                    </a:p>
                  </a:txBody>
                  <a:tcPr/>
                </a:tc>
                <a:tc>
                  <a:txBody>
                    <a:bodyPr/>
                    <a:lstStyle/>
                    <a:p>
                      <a:r>
                        <a:rPr lang="en-US" dirty="0"/>
                        <a:t>4</a:t>
                      </a:r>
                    </a:p>
                  </a:txBody>
                  <a:tcPr/>
                </a:tc>
                <a:tc>
                  <a:txBody>
                    <a:bodyPr/>
                    <a:lstStyle/>
                    <a:p>
                      <a:r>
                        <a:rPr lang="en-US" dirty="0"/>
                        <a:t>1-2 </a:t>
                      </a:r>
                      <a:r>
                        <a:rPr lang="en-US" dirty="0" err="1"/>
                        <a:t>hrs</a:t>
                      </a:r>
                      <a:endParaRPr lang="en-US" dirty="0"/>
                    </a:p>
                  </a:txBody>
                  <a:tcPr/>
                </a:tc>
                <a:extLst>
                  <a:ext uri="{0D108BD9-81ED-4DB2-BD59-A6C34878D82A}">
                    <a16:rowId xmlns:a16="http://schemas.microsoft.com/office/drawing/2014/main" val="3040983208"/>
                  </a:ext>
                </a:extLst>
              </a:tr>
              <a:tr h="109008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Tech – ML Track</a:t>
                      </a:r>
                    </a:p>
                    <a:p>
                      <a:endParaRPr lang="en-US" dirty="0"/>
                    </a:p>
                  </a:txBody>
                  <a:tcPr/>
                </a:tc>
                <a:tc>
                  <a:txBody>
                    <a:bodyPr/>
                    <a:lstStyle/>
                    <a:p>
                      <a:r>
                        <a:rPr lang="en-US" dirty="0"/>
                        <a:t>Every First Saturday of the month</a:t>
                      </a:r>
                    </a:p>
                  </a:txBody>
                  <a:tcPr/>
                </a:tc>
                <a:tc>
                  <a:txBody>
                    <a:bodyPr/>
                    <a:lstStyle/>
                    <a:p>
                      <a:r>
                        <a:rPr lang="en-US" dirty="0"/>
                        <a:t>12</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2 </a:t>
                      </a:r>
                      <a:r>
                        <a:rPr lang="en-US" dirty="0" err="1"/>
                        <a:t>hrs</a:t>
                      </a:r>
                      <a:endParaRPr lang="en-US" dirty="0"/>
                    </a:p>
                    <a:p>
                      <a:endParaRPr lang="en-US" dirty="0"/>
                    </a:p>
                  </a:txBody>
                  <a:tcPr/>
                </a:tc>
                <a:extLst>
                  <a:ext uri="{0D108BD9-81ED-4DB2-BD59-A6C34878D82A}">
                    <a16:rowId xmlns:a16="http://schemas.microsoft.com/office/drawing/2014/main" val="2925434728"/>
                  </a:ext>
                </a:extLst>
              </a:tr>
              <a:tr h="14171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Tech – </a:t>
                      </a:r>
                      <a:r>
                        <a:rPr lang="en-IN" dirty="0"/>
                        <a:t>Foundation Models</a:t>
                      </a:r>
                    </a:p>
                    <a:p>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Every First Saturday of the month</a:t>
                      </a:r>
                    </a:p>
                    <a:p>
                      <a:endParaRPr lang="en-US" dirty="0"/>
                    </a:p>
                  </a:txBody>
                  <a:tcPr/>
                </a:tc>
                <a:tc>
                  <a:txBody>
                    <a:bodyPr/>
                    <a:lstStyle/>
                    <a:p>
                      <a:r>
                        <a:rPr lang="en-US" dirty="0"/>
                        <a:t>12</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2 </a:t>
                      </a:r>
                      <a:r>
                        <a:rPr lang="en-US" dirty="0" err="1"/>
                        <a:t>hrs</a:t>
                      </a:r>
                      <a:endParaRPr lang="en-US" dirty="0"/>
                    </a:p>
                    <a:p>
                      <a:endParaRPr lang="en-US" dirty="0"/>
                    </a:p>
                  </a:txBody>
                  <a:tcPr/>
                </a:tc>
                <a:extLst>
                  <a:ext uri="{0D108BD9-81ED-4DB2-BD59-A6C34878D82A}">
                    <a16:rowId xmlns:a16="http://schemas.microsoft.com/office/drawing/2014/main" val="810748082"/>
                  </a:ext>
                </a:extLst>
              </a:tr>
            </a:tbl>
          </a:graphicData>
        </a:graphic>
      </p:graphicFrame>
      <p:sp>
        <p:nvSpPr>
          <p:cNvPr id="8" name="Rectangle 7">
            <a:extLst>
              <a:ext uri="{FF2B5EF4-FFF2-40B4-BE49-F238E27FC236}">
                <a16:creationId xmlns:a16="http://schemas.microsoft.com/office/drawing/2014/main" id="{E214C194-BF62-F5F7-F465-D14FD58CC9D3}"/>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60982559"/>
      </p:ext>
    </p:extLst>
  </p:cSld>
  <p:clrMapOvr>
    <a:masterClrMapping/>
  </p:clrMapOvr>
</p:sld>
</file>

<file path=ppt/theme/theme1.xml><?xml version="1.0" encoding="utf-8"?>
<a:theme xmlns:a="http://schemas.openxmlformats.org/drawingml/2006/main" name="Custom">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56390039_win32_fixed.potx" id="{08D75CB0-AD9B-4834-8559-901094BB0ABE}" vid="{3B3EDB20-B381-4B6C-99AC-7C5CDA2B4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92209EB-3212-4116-B574-D1F56C7C49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791575F-4C21-47C4-8D13-EB9BE66B536F}">
  <ds:schemaRefs>
    <ds:schemaRef ds:uri="71af3243-3dd4-4a8d-8c0d-dd76da1f02a5"/>
    <ds:schemaRef ds:uri="http://schemas.microsoft.com/office/2006/metadata/properties"/>
    <ds:schemaRef ds:uri="http://schemas.microsoft.com/office/infopath/2007/PartnerControls"/>
    <ds:schemaRef ds:uri="230e9df3-be65-4c73-a93b-d1236ebd677e"/>
    <ds:schemaRef ds:uri="http://purl.org/dc/elements/1.1/"/>
    <ds:schemaRef ds:uri="http://www.w3.org/XML/1998/namespace"/>
    <ds:schemaRef ds:uri="http://purl.org/dc/dcmitype/"/>
    <ds:schemaRef ds:uri="http://schemas.microsoft.com/office/2006/documentManagement/types"/>
    <ds:schemaRef ds:uri="http://schemas.openxmlformats.org/package/2006/metadata/core-properties"/>
    <ds:schemaRef ds:uri="16c05727-aa75-4e4a-9b5f-8a80a1165891"/>
    <ds:schemaRef ds:uri="http://schemas.microsoft.com/sharepoint/v3"/>
    <ds:schemaRef ds:uri="http://purl.org/dc/terms/"/>
  </ds:schemaRefs>
</ds:datastoreItem>
</file>

<file path=customXml/itemProps3.xml><?xml version="1.0" encoding="utf-8"?>
<ds:datastoreItem xmlns:ds="http://schemas.openxmlformats.org/officeDocument/2006/customXml" ds:itemID="{342D3C2F-55A5-48C0-9D5A-95C7FF0389D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design</Template>
  <TotalTime>6578</TotalTime>
  <Words>3133</Words>
  <Application>Microsoft Office PowerPoint</Application>
  <PresentationFormat>Widescreen</PresentationFormat>
  <Paragraphs>477</Paragraphs>
  <Slides>34</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Arial</vt:lpstr>
      <vt:lpstr>Calibri</vt:lpstr>
      <vt:lpstr>Gill Sans MT</vt:lpstr>
      <vt:lpstr>Segoe UI</vt:lpstr>
      <vt:lpstr>Times New Roman</vt:lpstr>
      <vt:lpstr>Wingdings</vt:lpstr>
      <vt:lpstr>Wingdings 2</vt:lpstr>
      <vt:lpstr>Custom</vt:lpstr>
      <vt:lpstr>LIB-AI Roadmap</vt:lpstr>
      <vt:lpstr>AgENDA</vt:lpstr>
      <vt:lpstr>LIB-AI Goals and Vision</vt:lpstr>
      <vt:lpstr>TECH BASIC</vt:lpstr>
      <vt:lpstr>RoadMap – Tech advance</vt:lpstr>
      <vt:lpstr>Volunteers chart</vt:lpstr>
      <vt:lpstr>Tech Track Session Speakers</vt:lpstr>
      <vt:lpstr>Organizing &amp; Market Team</vt:lpstr>
      <vt:lpstr>Introduction to Tracks </vt:lpstr>
      <vt:lpstr>Responsibilities of the lead and co-lead for each track.</vt:lpstr>
      <vt:lpstr>Structure of each session</vt:lpstr>
      <vt:lpstr>Track Outcomes</vt:lpstr>
      <vt:lpstr>Non-Tech Track </vt:lpstr>
      <vt:lpstr>Tech – ML Track</vt:lpstr>
      <vt:lpstr>Tech – Foundation Models (LLMs and NLP)</vt:lpstr>
      <vt:lpstr>Non-tech Track</vt:lpstr>
      <vt:lpstr>PowerPoint Presentation</vt:lpstr>
      <vt:lpstr>Tools and Technologies</vt:lpstr>
      <vt:lpstr>Success Stories and Case Studies</vt:lpstr>
      <vt:lpstr>Overview</vt:lpstr>
      <vt:lpstr>Who Should Join</vt:lpstr>
      <vt:lpstr>What to Expect?</vt:lpstr>
      <vt:lpstr>EXPECTED TECH STACKs </vt:lpstr>
      <vt:lpstr>Speakers</vt:lpstr>
      <vt:lpstr>PowerPoint Presentation</vt:lpstr>
      <vt:lpstr>Conclusion</vt:lpstr>
      <vt:lpstr>Introduction to AI</vt:lpstr>
      <vt:lpstr>Evolution of AI: Historical timeline and milestones.</vt:lpstr>
      <vt:lpstr>AI Before and After LLMs</vt:lpstr>
      <vt:lpstr>Why AI Is for Everyone –  AI isn’t about replacing jobs—it’s about making our lives and work smarter</vt:lpstr>
      <vt:lpstr>General ML/DL vs AI</vt:lpstr>
      <vt:lpstr>AI Trends Across Industries</vt:lpstr>
      <vt:lpstr>Closing Thought</vt:lpstr>
      <vt:lpstr>The Future of AI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Manashi Ganguly</dc:creator>
  <cp:lastModifiedBy>Khushi RJ</cp:lastModifiedBy>
  <cp:revision>46</cp:revision>
  <dcterms:created xsi:type="dcterms:W3CDTF">2025-01-27T06:33:06Z</dcterms:created>
  <dcterms:modified xsi:type="dcterms:W3CDTF">2025-03-08T12:08:18Z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ec655256-13e9-4c0b-ba73-c54361842301_Enabled">
    <vt:lpwstr>true</vt:lpwstr>
  </property>
  <property fmtid="{D5CDD505-2E9C-101B-9397-08002B2CF9AE}" pid="4" name="MSIP_Label_ec655256-13e9-4c0b-ba73-c54361842301_SetDate">
    <vt:lpwstr>2025-01-27T06:36:03Z</vt:lpwstr>
  </property>
  <property fmtid="{D5CDD505-2E9C-101B-9397-08002B2CF9AE}" pid="5" name="MSIP_Label_ec655256-13e9-4c0b-ba73-c54361842301_Method">
    <vt:lpwstr>Privileged</vt:lpwstr>
  </property>
  <property fmtid="{D5CDD505-2E9C-101B-9397-08002B2CF9AE}" pid="6" name="MSIP_Label_ec655256-13e9-4c0b-ba73-c54361842301_Name">
    <vt:lpwstr>Public</vt:lpwstr>
  </property>
  <property fmtid="{D5CDD505-2E9C-101B-9397-08002B2CF9AE}" pid="7" name="MSIP_Label_ec655256-13e9-4c0b-ba73-c54361842301_SiteId">
    <vt:lpwstr>edf442f5-b994-4c86-a131-b42b03a16c95</vt:lpwstr>
  </property>
  <property fmtid="{D5CDD505-2E9C-101B-9397-08002B2CF9AE}" pid="8" name="MSIP_Label_ec655256-13e9-4c0b-ba73-c54361842301_ActionId">
    <vt:lpwstr>7878f705-e688-4c1d-9dd9-2714a6d08e05</vt:lpwstr>
  </property>
  <property fmtid="{D5CDD505-2E9C-101B-9397-08002B2CF9AE}" pid="9" name="MSIP_Label_ec655256-13e9-4c0b-ba73-c54361842301_ContentBits">
    <vt:lpwstr>0</vt:lpwstr>
  </property>
</Properties>
</file>

<file path=docProps/thumbnail.jpeg>
</file>